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6"/>
  </p:notesMasterIdLst>
  <p:handoutMasterIdLst>
    <p:handoutMasterId r:id="rId17"/>
  </p:handoutMasterIdLst>
  <p:sldIdLst>
    <p:sldId id="256" r:id="rId3"/>
    <p:sldId id="264" r:id="rId4"/>
    <p:sldId id="265" r:id="rId5"/>
    <p:sldId id="266" r:id="rId6"/>
    <p:sldId id="267" r:id="rId7"/>
    <p:sldId id="268" r:id="rId8"/>
    <p:sldId id="269" r:id="rId9"/>
    <p:sldId id="270" r:id="rId10"/>
    <p:sldId id="257" r:id="rId11"/>
    <p:sldId id="277" r:id="rId12"/>
    <p:sldId id="273" r:id="rId13"/>
    <p:sldId id="274" r:id="rId14"/>
    <p:sldId id="272" r:id="rId1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45" autoAdjust="0"/>
  </p:normalViewPr>
  <p:slideViewPr>
    <p:cSldViewPr>
      <p:cViewPr varScale="1">
        <p:scale>
          <a:sx n="83" d="100"/>
          <a:sy n="83" d="100"/>
        </p:scale>
        <p:origin x="-109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EE4C19EC-2191-4937-9562-D78C7D2DE045}" type="datetimeFigureOut">
              <a:rPr lang="en-US" smtClean="0"/>
              <a:t>12/5/2011</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41F0C26A-6910-46CC-B1F2-3C4EB7B469B4}" type="slidenum">
              <a:rPr lang="en-US" smtClean="0"/>
              <a:t>‹#›</a:t>
            </a:fld>
            <a:endParaRPr lang="en-US"/>
          </a:p>
        </p:txBody>
      </p:sp>
    </p:spTree>
    <p:extLst>
      <p:ext uri="{BB962C8B-B14F-4D97-AF65-F5344CB8AC3E}">
        <p14:creationId xmlns:p14="http://schemas.microsoft.com/office/powerpoint/2010/main" val="3816421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8322E18D-AC69-4F03-B4AE-2BA982AF2BEA}" type="datetimeFigureOut">
              <a:rPr lang="en-US" smtClean="0"/>
              <a:t>12/5/2011</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16E1673A-555C-4C9C-BAB7-A5931E9FC426}" type="slidenum">
              <a:rPr lang="en-US" smtClean="0"/>
              <a:t>‹#›</a:t>
            </a:fld>
            <a:endParaRPr lang="en-US"/>
          </a:p>
        </p:txBody>
      </p:sp>
    </p:spTree>
    <p:extLst>
      <p:ext uri="{BB962C8B-B14F-4D97-AF65-F5344CB8AC3E}">
        <p14:creationId xmlns:p14="http://schemas.microsoft.com/office/powerpoint/2010/main" val="277909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D8F5AE-FAD9-47C3-9D99-34173E709142}" type="datetimeFigureOut">
              <a:rPr lang="en-US" smtClean="0"/>
              <a:t>12/5/2011</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2F303C7C-49BC-48BA-969D-6465D211B660}"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8F5AE-FAD9-47C3-9D99-34173E709142}" type="datetimeFigureOut">
              <a:rPr lang="en-US" smtClean="0"/>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03C7C-49BC-48BA-969D-6465D211B6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8F5AE-FAD9-47C3-9D99-34173E709142}" type="datetimeFigureOut">
              <a:rPr lang="en-US" smtClean="0"/>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2F303C7C-49BC-48BA-969D-6465D211B660}"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4E5F6F-E667-48A6-9E35-12C02B7E3327}" type="datetimeFigureOut">
              <a:rPr lang="en-US" smtClean="0">
                <a:solidFill>
                  <a:srgbClr val="D0CCB9"/>
                </a:solidFill>
              </a:rPr>
              <a:pPr/>
              <a:t>12/5/2011</a:t>
            </a:fld>
            <a:endParaRPr lang="en-US">
              <a:solidFill>
                <a:srgbClr val="D0CCB9"/>
              </a:solidFill>
            </a:endParaRP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solidFill>
                <a:srgbClr val="D0CCB9"/>
              </a:solidFill>
            </a:endParaRPr>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9E8E5C"/>
                </a:solidFill>
                <a:sym typeface="Wingdings"/>
              </a:rPr>
              <a:t></a:t>
            </a:r>
            <a:endParaRPr lang="en-US" sz="3200" spc="150" dirty="0">
              <a:solidFill>
                <a:srgbClr val="9E8E5C"/>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B0BAE77D-D2B7-4D2C-B894-42E7723A586C}" type="slidenum">
              <a:rPr lang="en-US" smtClean="0">
                <a:solidFill>
                  <a:srgbClr val="D0CCB9"/>
                </a:solidFill>
              </a:rPr>
              <a:pPr/>
              <a:t>‹#›</a:t>
            </a:fld>
            <a:endParaRPr lang="en-US">
              <a:solidFill>
                <a:srgbClr val="D0CCB9"/>
              </a:solidFill>
            </a:endParaRPr>
          </a:p>
        </p:txBody>
      </p:sp>
      <p:sp>
        <p:nvSpPr>
          <p:cNvPr id="15" name="TextBox 14"/>
          <p:cNvSpPr txBox="1"/>
          <p:nvPr/>
        </p:nvSpPr>
        <p:spPr>
          <a:xfrm>
            <a:off x="4818888" y="4261104"/>
            <a:ext cx="1219200" cy="584775"/>
          </a:xfrm>
          <a:prstGeom prst="rect">
            <a:avLst/>
          </a:prstGeom>
          <a:noFill/>
        </p:spPr>
        <p:txBody>
          <a:bodyPr wrap="square" rtlCol="0">
            <a:spAutoFit/>
          </a:bodyPr>
          <a:lstStyle/>
          <a:p>
            <a:r>
              <a:rPr lang="en-US" sz="3200" spc="150" dirty="0" smtClean="0">
                <a:solidFill>
                  <a:srgbClr val="9E8E5C"/>
                </a:solidFill>
                <a:sym typeface="Wingdings"/>
              </a:rPr>
              <a:t></a:t>
            </a:r>
            <a:endParaRPr lang="en-US" sz="3200" spc="150" dirty="0">
              <a:solidFill>
                <a:srgbClr val="9E8E5C"/>
              </a:solidFill>
            </a:endParaRPr>
          </a:p>
        </p:txBody>
      </p:sp>
    </p:spTree>
    <p:extLst>
      <p:ext uri="{BB962C8B-B14F-4D97-AF65-F5344CB8AC3E}">
        <p14:creationId xmlns:p14="http://schemas.microsoft.com/office/powerpoint/2010/main" val="138117612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E5F6F-E667-48A6-9E35-12C02B7E3327}" type="datetimeFigureOut">
              <a:rPr lang="en-US" smtClean="0">
                <a:solidFill>
                  <a:srgbClr val="37302A"/>
                </a:solidFill>
              </a:rPr>
              <a:pPr/>
              <a:t>12/5/2011</a:t>
            </a:fld>
            <a:endParaRPr lang="en-US">
              <a:solidFill>
                <a:srgbClr val="37302A"/>
              </a:solidFill>
            </a:endParaRPr>
          </a:p>
        </p:txBody>
      </p:sp>
      <p:sp>
        <p:nvSpPr>
          <p:cNvPr id="5" name="Footer Placeholder 4"/>
          <p:cNvSpPr>
            <a:spLocks noGrp="1"/>
          </p:cNvSpPr>
          <p:nvPr>
            <p:ph type="ftr" sz="quarter" idx="11"/>
          </p:nvPr>
        </p:nvSpPr>
        <p:spPr/>
        <p:txBody>
          <a:bodyPr/>
          <a:lstStyle/>
          <a:p>
            <a:endParaRPr lang="en-US">
              <a:solidFill>
                <a:srgbClr val="37302A"/>
              </a:solidFill>
            </a:endParaRPr>
          </a:p>
        </p:txBody>
      </p:sp>
      <p:sp>
        <p:nvSpPr>
          <p:cNvPr id="6" name="Slide Number Placeholder 5"/>
          <p:cNvSpPr>
            <a:spLocks noGrp="1"/>
          </p:cNvSpPr>
          <p:nvPr>
            <p:ph type="sldNum" sz="quarter" idx="12"/>
          </p:nvPr>
        </p:nvSpPr>
        <p:spPr/>
        <p:txBody>
          <a:bodyPr/>
          <a:lstStyle/>
          <a:p>
            <a:fld id="{B0BAE77D-D2B7-4D2C-B894-42E7723A586C}" type="slidenum">
              <a:rPr lang="en-US" smtClean="0">
                <a:solidFill>
                  <a:srgbClr val="37302A"/>
                </a:solidFill>
              </a:rPr>
              <a:pPr/>
              <a:t>‹#›</a:t>
            </a:fld>
            <a:endParaRPr lang="en-US">
              <a:solidFill>
                <a:srgbClr val="37302A"/>
              </a:solidFill>
            </a:endParaRPr>
          </a:p>
        </p:txBody>
      </p:sp>
    </p:spTree>
    <p:extLst>
      <p:ext uri="{BB962C8B-B14F-4D97-AF65-F5344CB8AC3E}">
        <p14:creationId xmlns:p14="http://schemas.microsoft.com/office/powerpoint/2010/main" val="117710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4E5F6F-E667-48A6-9E35-12C02B7E3327}" type="datetimeFigureOut">
              <a:rPr lang="en-US" smtClean="0">
                <a:solidFill>
                  <a:srgbClr val="37302A"/>
                </a:solidFill>
              </a:rPr>
              <a:pPr/>
              <a:t>12/5/2011</a:t>
            </a:fld>
            <a:endParaRPr lang="en-US">
              <a:solidFill>
                <a:srgbClr val="37302A"/>
              </a:solidFill>
            </a:endParaRPr>
          </a:p>
        </p:txBody>
      </p:sp>
      <p:sp>
        <p:nvSpPr>
          <p:cNvPr id="5" name="Footer Placeholder 4"/>
          <p:cNvSpPr>
            <a:spLocks noGrp="1"/>
          </p:cNvSpPr>
          <p:nvPr>
            <p:ph type="ftr" sz="quarter" idx="11"/>
          </p:nvPr>
        </p:nvSpPr>
        <p:spPr>
          <a:xfrm>
            <a:off x="5791200" y="6356350"/>
            <a:ext cx="2895600" cy="365125"/>
          </a:xfrm>
        </p:spPr>
        <p:txBody>
          <a:bodyPr/>
          <a:lstStyle/>
          <a:p>
            <a:endParaRPr lang="en-US">
              <a:solidFill>
                <a:srgbClr val="37302A"/>
              </a:solidFill>
            </a:endParaRP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B0BAE77D-D2B7-4D2C-B894-42E7723A586C}" type="slidenum">
              <a:rPr lang="en-US" smtClean="0"/>
              <a:pPr/>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174357253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4E5F6F-E667-48A6-9E35-12C02B7E3327}" type="datetimeFigureOut">
              <a:rPr lang="en-US" smtClean="0">
                <a:solidFill>
                  <a:srgbClr val="37302A"/>
                </a:solidFill>
              </a:rPr>
              <a:pPr/>
              <a:t>12/5/2011</a:t>
            </a:fld>
            <a:endParaRPr lang="en-US">
              <a:solidFill>
                <a:srgbClr val="37302A"/>
              </a:solidFill>
            </a:endParaRPr>
          </a:p>
        </p:txBody>
      </p:sp>
      <p:sp>
        <p:nvSpPr>
          <p:cNvPr id="6" name="Footer Placeholder 5"/>
          <p:cNvSpPr>
            <a:spLocks noGrp="1"/>
          </p:cNvSpPr>
          <p:nvPr>
            <p:ph type="ftr" sz="quarter" idx="11"/>
          </p:nvPr>
        </p:nvSpPr>
        <p:spPr/>
        <p:txBody>
          <a:bodyPr/>
          <a:lstStyle/>
          <a:p>
            <a:endParaRPr lang="en-US">
              <a:solidFill>
                <a:srgbClr val="37302A"/>
              </a:solidFill>
            </a:endParaRPr>
          </a:p>
        </p:txBody>
      </p:sp>
      <p:sp>
        <p:nvSpPr>
          <p:cNvPr id="7" name="Slide Number Placeholder 6"/>
          <p:cNvSpPr>
            <a:spLocks noGrp="1"/>
          </p:cNvSpPr>
          <p:nvPr>
            <p:ph type="sldNum" sz="quarter" idx="12"/>
          </p:nvPr>
        </p:nvSpPr>
        <p:spPr/>
        <p:txBody>
          <a:bodyPr/>
          <a:lstStyle/>
          <a:p>
            <a:fld id="{B0BAE77D-D2B7-4D2C-B894-42E7723A586C}" type="slidenum">
              <a:rPr lang="en-US" smtClean="0">
                <a:solidFill>
                  <a:srgbClr val="37302A"/>
                </a:solidFill>
              </a:rPr>
              <a:pPr/>
              <a:t>‹#›</a:t>
            </a:fld>
            <a:endParaRPr lang="en-US">
              <a:solidFill>
                <a:srgbClr val="37302A"/>
              </a:solidFill>
            </a:endParaRPr>
          </a:p>
        </p:txBody>
      </p:sp>
    </p:spTree>
    <p:extLst>
      <p:ext uri="{BB962C8B-B14F-4D97-AF65-F5344CB8AC3E}">
        <p14:creationId xmlns:p14="http://schemas.microsoft.com/office/powerpoint/2010/main" val="3859852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4E5F6F-E667-48A6-9E35-12C02B7E3327}" type="datetimeFigureOut">
              <a:rPr lang="en-US" smtClean="0">
                <a:solidFill>
                  <a:srgbClr val="37302A"/>
                </a:solidFill>
              </a:rPr>
              <a:pPr/>
              <a:t>12/5/2011</a:t>
            </a:fld>
            <a:endParaRPr lang="en-US">
              <a:solidFill>
                <a:srgbClr val="37302A"/>
              </a:solidFill>
            </a:endParaRPr>
          </a:p>
        </p:txBody>
      </p:sp>
      <p:sp>
        <p:nvSpPr>
          <p:cNvPr id="8" name="Footer Placeholder 7"/>
          <p:cNvSpPr>
            <a:spLocks noGrp="1"/>
          </p:cNvSpPr>
          <p:nvPr>
            <p:ph type="ftr" sz="quarter" idx="11"/>
          </p:nvPr>
        </p:nvSpPr>
        <p:spPr/>
        <p:txBody>
          <a:bodyPr/>
          <a:lstStyle/>
          <a:p>
            <a:endParaRPr lang="en-US">
              <a:solidFill>
                <a:srgbClr val="37302A"/>
              </a:solidFill>
            </a:endParaRPr>
          </a:p>
        </p:txBody>
      </p:sp>
      <p:sp>
        <p:nvSpPr>
          <p:cNvPr id="9" name="Slide Number Placeholder 8"/>
          <p:cNvSpPr>
            <a:spLocks noGrp="1"/>
          </p:cNvSpPr>
          <p:nvPr>
            <p:ph type="sldNum" sz="quarter" idx="12"/>
          </p:nvPr>
        </p:nvSpPr>
        <p:spPr/>
        <p:txBody>
          <a:bodyPr/>
          <a:lstStyle/>
          <a:p>
            <a:fld id="{B0BAE77D-D2B7-4D2C-B894-42E7723A586C}" type="slidenum">
              <a:rPr lang="en-US" smtClean="0">
                <a:solidFill>
                  <a:srgbClr val="37302A"/>
                </a:solidFill>
              </a:rPr>
              <a:pPr/>
              <a:t>‹#›</a:t>
            </a:fld>
            <a:endParaRPr lang="en-US">
              <a:solidFill>
                <a:srgbClr val="37302A"/>
              </a:solidFill>
            </a:endParaRPr>
          </a:p>
        </p:txBody>
      </p:sp>
    </p:spTree>
    <p:extLst>
      <p:ext uri="{BB962C8B-B14F-4D97-AF65-F5344CB8AC3E}">
        <p14:creationId xmlns:p14="http://schemas.microsoft.com/office/powerpoint/2010/main" val="3382013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4E5F6F-E667-48A6-9E35-12C02B7E3327}" type="datetimeFigureOut">
              <a:rPr lang="en-US" smtClean="0">
                <a:solidFill>
                  <a:srgbClr val="37302A"/>
                </a:solidFill>
              </a:rPr>
              <a:pPr/>
              <a:t>12/5/2011</a:t>
            </a:fld>
            <a:endParaRPr lang="en-US">
              <a:solidFill>
                <a:srgbClr val="37302A"/>
              </a:solidFill>
            </a:endParaRPr>
          </a:p>
        </p:txBody>
      </p:sp>
      <p:sp>
        <p:nvSpPr>
          <p:cNvPr id="4" name="Footer Placeholder 3"/>
          <p:cNvSpPr>
            <a:spLocks noGrp="1"/>
          </p:cNvSpPr>
          <p:nvPr>
            <p:ph type="ftr" sz="quarter" idx="11"/>
          </p:nvPr>
        </p:nvSpPr>
        <p:spPr/>
        <p:txBody>
          <a:bodyPr/>
          <a:lstStyle/>
          <a:p>
            <a:endParaRPr lang="en-US">
              <a:solidFill>
                <a:srgbClr val="37302A"/>
              </a:solidFill>
            </a:endParaRPr>
          </a:p>
        </p:txBody>
      </p:sp>
      <p:sp>
        <p:nvSpPr>
          <p:cNvPr id="5" name="Slide Number Placeholder 4"/>
          <p:cNvSpPr>
            <a:spLocks noGrp="1"/>
          </p:cNvSpPr>
          <p:nvPr>
            <p:ph type="sldNum" sz="quarter" idx="12"/>
          </p:nvPr>
        </p:nvSpPr>
        <p:spPr/>
        <p:txBody>
          <a:bodyPr/>
          <a:lstStyle/>
          <a:p>
            <a:fld id="{B0BAE77D-D2B7-4D2C-B894-42E7723A586C}" type="slidenum">
              <a:rPr lang="en-US" smtClean="0">
                <a:solidFill>
                  <a:srgbClr val="37302A"/>
                </a:solidFill>
              </a:rPr>
              <a:pPr/>
              <a:t>‹#›</a:t>
            </a:fld>
            <a:endParaRPr lang="en-US">
              <a:solidFill>
                <a:srgbClr val="37302A"/>
              </a:solidFill>
            </a:endParaRPr>
          </a:p>
        </p:txBody>
      </p:sp>
    </p:spTree>
    <p:extLst>
      <p:ext uri="{BB962C8B-B14F-4D97-AF65-F5344CB8AC3E}">
        <p14:creationId xmlns:p14="http://schemas.microsoft.com/office/powerpoint/2010/main" val="144139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E5F6F-E667-48A6-9E35-12C02B7E3327}" type="datetimeFigureOut">
              <a:rPr lang="en-US" smtClean="0">
                <a:solidFill>
                  <a:srgbClr val="37302A"/>
                </a:solidFill>
              </a:rPr>
              <a:pPr/>
              <a:t>12/5/2011</a:t>
            </a:fld>
            <a:endParaRPr lang="en-US">
              <a:solidFill>
                <a:srgbClr val="37302A"/>
              </a:solidFill>
            </a:endParaRPr>
          </a:p>
        </p:txBody>
      </p:sp>
      <p:sp>
        <p:nvSpPr>
          <p:cNvPr id="3" name="Footer Placeholder 2"/>
          <p:cNvSpPr>
            <a:spLocks noGrp="1"/>
          </p:cNvSpPr>
          <p:nvPr>
            <p:ph type="ftr" sz="quarter" idx="11"/>
          </p:nvPr>
        </p:nvSpPr>
        <p:spPr/>
        <p:txBody>
          <a:bodyPr/>
          <a:lstStyle/>
          <a:p>
            <a:endParaRPr lang="en-US">
              <a:solidFill>
                <a:srgbClr val="37302A"/>
              </a:solidFill>
            </a:endParaRPr>
          </a:p>
        </p:txBody>
      </p:sp>
      <p:sp>
        <p:nvSpPr>
          <p:cNvPr id="4" name="Slide Number Placeholder 3"/>
          <p:cNvSpPr>
            <a:spLocks noGrp="1"/>
          </p:cNvSpPr>
          <p:nvPr>
            <p:ph type="sldNum" sz="quarter" idx="12"/>
          </p:nvPr>
        </p:nvSpPr>
        <p:spPr/>
        <p:txBody>
          <a:bodyPr/>
          <a:lstStyle/>
          <a:p>
            <a:fld id="{B0BAE77D-D2B7-4D2C-B894-42E7723A586C}" type="slidenum">
              <a:rPr lang="en-US" smtClean="0">
                <a:solidFill>
                  <a:srgbClr val="37302A"/>
                </a:solidFill>
              </a:rPr>
              <a:pPr/>
              <a:t>‹#›</a:t>
            </a:fld>
            <a:endParaRPr lang="en-US">
              <a:solidFill>
                <a:srgbClr val="37302A"/>
              </a:solidFill>
            </a:endParaRPr>
          </a:p>
        </p:txBody>
      </p:sp>
    </p:spTree>
    <p:extLst>
      <p:ext uri="{BB962C8B-B14F-4D97-AF65-F5344CB8AC3E}">
        <p14:creationId xmlns:p14="http://schemas.microsoft.com/office/powerpoint/2010/main" val="2649507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4E5F6F-E667-48A6-9E35-12C02B7E3327}" type="datetimeFigureOut">
              <a:rPr lang="en-US" smtClean="0">
                <a:solidFill>
                  <a:srgbClr val="37302A"/>
                </a:solidFill>
              </a:rPr>
              <a:pPr/>
              <a:t>12/5/2011</a:t>
            </a:fld>
            <a:endParaRPr lang="en-US">
              <a:solidFill>
                <a:srgbClr val="37302A"/>
              </a:solidFill>
            </a:endParaRPr>
          </a:p>
        </p:txBody>
      </p:sp>
      <p:sp>
        <p:nvSpPr>
          <p:cNvPr id="6" name="Footer Placeholder 5"/>
          <p:cNvSpPr>
            <a:spLocks noGrp="1"/>
          </p:cNvSpPr>
          <p:nvPr>
            <p:ph type="ftr" sz="quarter" idx="11"/>
          </p:nvPr>
        </p:nvSpPr>
        <p:spPr/>
        <p:txBody>
          <a:bodyPr/>
          <a:lstStyle/>
          <a:p>
            <a:endParaRPr lang="en-US">
              <a:solidFill>
                <a:srgbClr val="37302A"/>
              </a:solidFill>
            </a:endParaRPr>
          </a:p>
        </p:txBody>
      </p:sp>
      <p:sp>
        <p:nvSpPr>
          <p:cNvPr id="7" name="Slide Number Placeholder 6"/>
          <p:cNvSpPr>
            <a:spLocks noGrp="1"/>
          </p:cNvSpPr>
          <p:nvPr>
            <p:ph type="sldNum" sz="quarter" idx="12"/>
          </p:nvPr>
        </p:nvSpPr>
        <p:spPr/>
        <p:txBody>
          <a:bodyPr/>
          <a:lstStyle/>
          <a:p>
            <a:fld id="{B0BAE77D-D2B7-4D2C-B894-42E7723A586C}" type="slidenum">
              <a:rPr lang="en-US" smtClean="0">
                <a:solidFill>
                  <a:srgbClr val="37302A"/>
                </a:solidFill>
              </a:rPr>
              <a:pPr/>
              <a:t>‹#›</a:t>
            </a:fld>
            <a:endParaRPr lang="en-US">
              <a:solidFill>
                <a:srgbClr val="37302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92314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D8F5AE-FAD9-47C3-9D99-34173E709142}" type="datetimeFigureOut">
              <a:rPr lang="en-US" smtClean="0"/>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03C7C-49BC-48BA-969D-6465D211B66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A4E5F6F-E667-48A6-9E35-12C02B7E3327}" type="datetimeFigureOut">
              <a:rPr lang="en-US" smtClean="0">
                <a:solidFill>
                  <a:srgbClr val="37302A"/>
                </a:solidFill>
              </a:rPr>
              <a:pPr/>
              <a:t>12/5/2011</a:t>
            </a:fld>
            <a:endParaRPr lang="en-US">
              <a:solidFill>
                <a:srgbClr val="37302A"/>
              </a:solidFill>
            </a:endParaRPr>
          </a:p>
        </p:txBody>
      </p:sp>
      <p:sp>
        <p:nvSpPr>
          <p:cNvPr id="6" name="Footer Placeholder 5"/>
          <p:cNvSpPr>
            <a:spLocks noGrp="1"/>
          </p:cNvSpPr>
          <p:nvPr>
            <p:ph type="ftr" sz="quarter" idx="11"/>
          </p:nvPr>
        </p:nvSpPr>
        <p:spPr/>
        <p:txBody>
          <a:bodyPr/>
          <a:lstStyle/>
          <a:p>
            <a:endParaRPr lang="en-US">
              <a:solidFill>
                <a:srgbClr val="37302A"/>
              </a:solidFill>
            </a:endParaRPr>
          </a:p>
        </p:txBody>
      </p:sp>
      <p:sp>
        <p:nvSpPr>
          <p:cNvPr id="7" name="Slide Number Placeholder 6"/>
          <p:cNvSpPr>
            <a:spLocks noGrp="1"/>
          </p:cNvSpPr>
          <p:nvPr>
            <p:ph type="sldNum" sz="quarter" idx="12"/>
          </p:nvPr>
        </p:nvSpPr>
        <p:spPr/>
        <p:txBody>
          <a:bodyPr/>
          <a:lstStyle/>
          <a:p>
            <a:fld id="{B0BAE77D-D2B7-4D2C-B894-42E7723A586C}" type="slidenum">
              <a:rPr lang="en-US" smtClean="0">
                <a:solidFill>
                  <a:srgbClr val="37302A"/>
                </a:solidFill>
              </a:rPr>
              <a:pPr/>
              <a:t>‹#›</a:t>
            </a:fld>
            <a:endParaRPr lang="en-US">
              <a:solidFill>
                <a:srgbClr val="37302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77780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E5F6F-E667-48A6-9E35-12C02B7E3327}" type="datetimeFigureOut">
              <a:rPr lang="en-US" smtClean="0">
                <a:solidFill>
                  <a:srgbClr val="37302A"/>
                </a:solidFill>
              </a:rPr>
              <a:pPr/>
              <a:t>12/5/2011</a:t>
            </a:fld>
            <a:endParaRPr lang="en-US">
              <a:solidFill>
                <a:srgbClr val="37302A"/>
              </a:solidFill>
            </a:endParaRPr>
          </a:p>
        </p:txBody>
      </p:sp>
      <p:sp>
        <p:nvSpPr>
          <p:cNvPr id="5" name="Footer Placeholder 4"/>
          <p:cNvSpPr>
            <a:spLocks noGrp="1"/>
          </p:cNvSpPr>
          <p:nvPr>
            <p:ph type="ftr" sz="quarter" idx="11"/>
          </p:nvPr>
        </p:nvSpPr>
        <p:spPr/>
        <p:txBody>
          <a:bodyPr/>
          <a:lstStyle/>
          <a:p>
            <a:endParaRPr lang="en-US">
              <a:solidFill>
                <a:srgbClr val="37302A"/>
              </a:solidFill>
            </a:endParaRPr>
          </a:p>
        </p:txBody>
      </p:sp>
      <p:sp>
        <p:nvSpPr>
          <p:cNvPr id="6" name="Slide Number Placeholder 5"/>
          <p:cNvSpPr>
            <a:spLocks noGrp="1"/>
          </p:cNvSpPr>
          <p:nvPr>
            <p:ph type="sldNum" sz="quarter" idx="12"/>
          </p:nvPr>
        </p:nvSpPr>
        <p:spPr/>
        <p:txBody>
          <a:bodyPr/>
          <a:lstStyle/>
          <a:p>
            <a:fld id="{B0BAE77D-D2B7-4D2C-B894-42E7723A586C}" type="slidenum">
              <a:rPr lang="en-US" smtClean="0">
                <a:solidFill>
                  <a:srgbClr val="37302A"/>
                </a:solidFill>
              </a:rPr>
              <a:pPr/>
              <a:t>‹#›</a:t>
            </a:fld>
            <a:endParaRPr lang="en-US">
              <a:solidFill>
                <a:srgbClr val="37302A"/>
              </a:solidFill>
            </a:endParaRPr>
          </a:p>
        </p:txBody>
      </p:sp>
    </p:spTree>
    <p:extLst>
      <p:ext uri="{BB962C8B-B14F-4D97-AF65-F5344CB8AC3E}">
        <p14:creationId xmlns:p14="http://schemas.microsoft.com/office/powerpoint/2010/main" val="2508047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E5F6F-E667-48A6-9E35-12C02B7E3327}" type="datetimeFigureOut">
              <a:rPr lang="en-US" smtClean="0">
                <a:solidFill>
                  <a:srgbClr val="37302A"/>
                </a:solidFill>
              </a:rPr>
              <a:pPr/>
              <a:t>12/5/2011</a:t>
            </a:fld>
            <a:endParaRPr lang="en-US">
              <a:solidFill>
                <a:srgbClr val="37302A"/>
              </a:solidFill>
            </a:endParaRPr>
          </a:p>
        </p:txBody>
      </p:sp>
      <p:sp>
        <p:nvSpPr>
          <p:cNvPr id="5" name="Footer Placeholder 4"/>
          <p:cNvSpPr>
            <a:spLocks noGrp="1"/>
          </p:cNvSpPr>
          <p:nvPr>
            <p:ph type="ftr" sz="quarter" idx="11"/>
          </p:nvPr>
        </p:nvSpPr>
        <p:spPr/>
        <p:txBody>
          <a:bodyPr/>
          <a:lstStyle/>
          <a:p>
            <a:endParaRPr lang="en-US">
              <a:solidFill>
                <a:srgbClr val="37302A"/>
              </a:solidFill>
            </a:endParaRPr>
          </a:p>
        </p:txBody>
      </p:sp>
      <p:sp>
        <p:nvSpPr>
          <p:cNvPr id="6" name="Slide Number Placeholder 5"/>
          <p:cNvSpPr>
            <a:spLocks noGrp="1"/>
          </p:cNvSpPr>
          <p:nvPr>
            <p:ph type="sldNum" sz="quarter" idx="12"/>
          </p:nvPr>
        </p:nvSpPr>
        <p:spPr>
          <a:xfrm>
            <a:off x="6096000" y="6356350"/>
            <a:ext cx="762000" cy="365125"/>
          </a:xfrm>
        </p:spPr>
        <p:txBody>
          <a:bodyPr/>
          <a:lstStyle/>
          <a:p>
            <a:fld id="{B0BAE77D-D2B7-4D2C-B894-42E7723A586C}" type="slidenum">
              <a:rPr lang="en-US" smtClean="0">
                <a:solidFill>
                  <a:srgbClr val="37302A"/>
                </a:solidFill>
              </a:rPr>
              <a:pPr/>
              <a:t>‹#›</a:t>
            </a:fld>
            <a:endParaRPr lang="en-US">
              <a:solidFill>
                <a:srgbClr val="37302A"/>
              </a:solidFill>
            </a:endParaRP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0070050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D8F5AE-FAD9-47C3-9D99-34173E709142}" type="datetimeFigureOut">
              <a:rPr lang="en-US" smtClean="0"/>
              <a:t>12/5/2011</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2F303C7C-49BC-48BA-969D-6465D211B660}"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D8F5AE-FAD9-47C3-9D99-34173E709142}" type="datetimeFigureOut">
              <a:rPr lang="en-US" smtClean="0"/>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03C7C-49BC-48BA-969D-6465D211B6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D8F5AE-FAD9-47C3-9D99-34173E709142}" type="datetimeFigureOut">
              <a:rPr lang="en-US" smtClean="0"/>
              <a:t>12/5/2011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03C7C-49BC-48BA-969D-6465D211B6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D8F5AE-FAD9-47C3-9D99-34173E709142}" type="datetimeFigureOut">
              <a:rPr lang="en-US" smtClean="0"/>
              <a:t>12/5/2011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03C7C-49BC-48BA-969D-6465D211B6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8F5AE-FAD9-47C3-9D99-34173E709142}" type="datetimeFigureOut">
              <a:rPr lang="en-US" smtClean="0"/>
              <a:t>12/5/2011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03C7C-49BC-48BA-969D-6465D211B6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D8F5AE-FAD9-47C3-9D99-34173E709142}" type="datetimeFigureOut">
              <a:rPr lang="en-US" smtClean="0"/>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03C7C-49BC-48BA-969D-6465D211B660}"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F7D8F5AE-FAD9-47C3-9D99-34173E709142}" type="datetimeFigureOut">
              <a:rPr lang="en-US" smtClean="0"/>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03C7C-49BC-48BA-969D-6465D211B660}"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7D8F5AE-FAD9-47C3-9D99-34173E709142}" type="datetimeFigureOut">
              <a:rPr lang="en-US" smtClean="0"/>
              <a:t>12/5/2011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2F303C7C-49BC-48BA-969D-6465D211B660}"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A4E5F6F-E667-48A6-9E35-12C02B7E3327}" type="datetimeFigureOut">
              <a:rPr lang="en-US" smtClean="0">
                <a:solidFill>
                  <a:srgbClr val="37302A"/>
                </a:solidFill>
              </a:rPr>
              <a:pPr/>
              <a:t>12/5/2011</a:t>
            </a:fld>
            <a:endParaRPr lang="en-US">
              <a:solidFill>
                <a:srgbClr val="37302A"/>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37302A"/>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0BAE77D-D2B7-4D2C-B894-42E7723A586C}" type="slidenum">
              <a:rPr lang="en-US" smtClean="0">
                <a:solidFill>
                  <a:srgbClr val="37302A"/>
                </a:solidFill>
              </a:rPr>
              <a:pPr/>
              <a:t>‹#›</a:t>
            </a:fld>
            <a:endParaRPr lang="en-US">
              <a:solidFill>
                <a:srgbClr val="37302A"/>
              </a:solidFill>
            </a:endParaRP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971290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relong.myweb.uga.edu/"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education.com/reference/article/kohlberg-lawrence-1927-1987/"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3.xml"/><Relationship Id="rId4" Type="http://schemas.openxmlformats.org/officeDocument/2006/relationships/hyperlink" Target="http://www.youtube.com/watch?v=riugWInqia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13.xml"/><Relationship Id="rId4" Type="http://schemas.openxmlformats.org/officeDocument/2006/relationships/hyperlink" Target="http://www.ideachampions.com/weblogs/archives/2010/03/a_good_decision.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www.usefulcharts.com/psychology/kohlberg-stages-of-moral-development.html" TargetMode="External"/><Relationship Id="rId2" Type="http://schemas.openxmlformats.org/officeDocument/2006/relationships/hyperlink" Target="http://www.youtube.com/watch?v=PuhgBujkD10" TargetMode="Externa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71800"/>
            <a:ext cx="8763000" cy="1470025"/>
          </a:xfrm>
        </p:spPr>
        <p:txBody>
          <a:bodyPr/>
          <a:lstStyle/>
          <a:p>
            <a:r>
              <a:rPr lang="en-US" dirty="0" smtClean="0">
                <a:solidFill>
                  <a:schemeClr val="accent3">
                    <a:lumMod val="50000"/>
                  </a:schemeClr>
                </a:solidFill>
              </a:rPr>
              <a:t>Lawrence Kohlberg </a:t>
            </a:r>
            <a:endParaRPr lang="en-US" dirty="0">
              <a:solidFill>
                <a:schemeClr val="accent3">
                  <a:lumMod val="50000"/>
                </a:schemeClr>
              </a:solidFill>
            </a:endParaRPr>
          </a:p>
        </p:txBody>
      </p:sp>
      <p:pic>
        <p:nvPicPr>
          <p:cNvPr id="2050" name="Picture 2" descr="KohlbergPi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930" y="2743200"/>
            <a:ext cx="1981200" cy="251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01.edu-cdn.com/files/static/g/pcl_0001_0002_0_img0087.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67988"/>
            <a:ext cx="1928870" cy="251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05200" y="4786829"/>
            <a:ext cx="4343400" cy="646331"/>
          </a:xfrm>
          <a:prstGeom prst="rect">
            <a:avLst/>
          </a:prstGeom>
          <a:noFill/>
        </p:spPr>
        <p:txBody>
          <a:bodyPr wrap="square" rtlCol="0">
            <a:spAutoFit/>
          </a:bodyPr>
          <a:lstStyle/>
          <a:p>
            <a:r>
              <a:rPr lang="en-US" sz="3600" dirty="0" smtClean="0">
                <a:latin typeface="+mj-lt"/>
              </a:rPr>
              <a:t>1927-1987</a:t>
            </a:r>
            <a:endParaRPr lang="en-US" sz="3600" dirty="0">
              <a:latin typeface="+mj-lt"/>
            </a:endParaRPr>
          </a:p>
        </p:txBody>
      </p:sp>
      <p:sp>
        <p:nvSpPr>
          <p:cNvPr id="6" name="TextBox 5"/>
          <p:cNvSpPr txBox="1"/>
          <p:nvPr/>
        </p:nvSpPr>
        <p:spPr>
          <a:xfrm>
            <a:off x="24788" y="5257799"/>
            <a:ext cx="1524000" cy="307777"/>
          </a:xfrm>
          <a:prstGeom prst="rect">
            <a:avLst/>
          </a:prstGeom>
          <a:noFill/>
        </p:spPr>
        <p:txBody>
          <a:bodyPr wrap="square" rtlCol="0">
            <a:spAutoFit/>
          </a:bodyPr>
          <a:lstStyle/>
          <a:p>
            <a:r>
              <a:rPr lang="en-US" sz="600" dirty="0"/>
              <a:t>http://www.education.com/reference/article/kohlberg-lawrence-1927-1987</a:t>
            </a:r>
            <a:r>
              <a:rPr lang="en-US" sz="800" dirty="0"/>
              <a:t>/</a:t>
            </a:r>
          </a:p>
        </p:txBody>
      </p:sp>
      <p:sp>
        <p:nvSpPr>
          <p:cNvPr id="7" name="TextBox 6"/>
          <p:cNvSpPr txBox="1"/>
          <p:nvPr/>
        </p:nvSpPr>
        <p:spPr>
          <a:xfrm>
            <a:off x="7543800" y="5174866"/>
            <a:ext cx="2109730" cy="215444"/>
          </a:xfrm>
          <a:prstGeom prst="rect">
            <a:avLst/>
          </a:prstGeom>
          <a:noFill/>
        </p:spPr>
        <p:txBody>
          <a:bodyPr wrap="square" rtlCol="0">
            <a:spAutoFit/>
          </a:bodyPr>
          <a:lstStyle/>
          <a:p>
            <a:r>
              <a:rPr lang="en-US" sz="800" dirty="0">
                <a:latin typeface="+mj-lt"/>
              </a:rPr>
              <a:t>http://relong.myweb.uga.edu/</a:t>
            </a:r>
          </a:p>
        </p:txBody>
      </p:sp>
      <p:sp>
        <p:nvSpPr>
          <p:cNvPr id="4" name="Rectangle 3"/>
          <p:cNvSpPr/>
          <p:nvPr/>
        </p:nvSpPr>
        <p:spPr>
          <a:xfrm>
            <a:off x="0" y="5791200"/>
            <a:ext cx="9196330" cy="1384995"/>
          </a:xfrm>
          <a:prstGeom prst="rect">
            <a:avLst/>
          </a:prstGeom>
        </p:spPr>
        <p:txBody>
          <a:bodyPr wrap="square">
            <a:spAutoFit/>
          </a:bodyPr>
          <a:lstStyle/>
          <a:p>
            <a:pPr algn="ctr"/>
            <a:r>
              <a:rPr lang="en-US" sz="1400" dirty="0" smtClean="0">
                <a:ln w="12700">
                  <a:solidFill>
                    <a:schemeClr val="tx2">
                      <a:satMod val="155000"/>
                    </a:schemeClr>
                  </a:solidFill>
                  <a:prstDash val="solid"/>
                </a:ln>
                <a:solidFill>
                  <a:schemeClr val="bg2">
                    <a:tint val="85000"/>
                    <a:satMod val="155000"/>
                  </a:schemeClr>
                </a:solidFill>
                <a:latin typeface="Colonna MT" pitchFamily="82" charset="0"/>
              </a:rPr>
              <a:t>“The </a:t>
            </a:r>
            <a:r>
              <a:rPr lang="en-US" sz="1400" dirty="0">
                <a:ln w="12700">
                  <a:solidFill>
                    <a:schemeClr val="tx2">
                      <a:satMod val="155000"/>
                    </a:schemeClr>
                  </a:solidFill>
                  <a:prstDash val="solid"/>
                </a:ln>
                <a:solidFill>
                  <a:schemeClr val="bg2">
                    <a:tint val="85000"/>
                    <a:satMod val="155000"/>
                  </a:schemeClr>
                </a:solidFill>
                <a:latin typeface="Colonna MT" pitchFamily="82" charset="0"/>
              </a:rPr>
              <a:t>individual makes a clear effort to define moral values and principles that have validity and application apart from the authority of the groups of persons holding them and apart from the individual's own identification with the </a:t>
            </a:r>
            <a:r>
              <a:rPr lang="en-US" sz="1400" dirty="0" smtClean="0">
                <a:ln w="12700">
                  <a:solidFill>
                    <a:schemeClr val="tx2">
                      <a:satMod val="155000"/>
                    </a:schemeClr>
                  </a:solidFill>
                  <a:prstDash val="solid"/>
                </a:ln>
                <a:solidFill>
                  <a:schemeClr val="bg2">
                    <a:tint val="85000"/>
                    <a:satMod val="155000"/>
                  </a:schemeClr>
                </a:solidFill>
                <a:latin typeface="Colonna MT" pitchFamily="82" charset="0"/>
              </a:rPr>
              <a:t>group”</a:t>
            </a: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564598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Community” Schools Approach</a:t>
            </a:r>
            <a:endParaRPr lang="en-US" dirty="0"/>
          </a:p>
        </p:txBody>
      </p:sp>
      <p:sp>
        <p:nvSpPr>
          <p:cNvPr id="3" name="Content Placeholder 2"/>
          <p:cNvSpPr>
            <a:spLocks noGrp="1"/>
          </p:cNvSpPr>
          <p:nvPr>
            <p:ph idx="1"/>
          </p:nvPr>
        </p:nvSpPr>
        <p:spPr>
          <a:xfrm>
            <a:off x="4367316" y="1752600"/>
            <a:ext cx="4267200" cy="4525963"/>
          </a:xfrm>
        </p:spPr>
        <p:txBody>
          <a:bodyPr>
            <a:normAutofit/>
          </a:bodyPr>
          <a:lstStyle/>
          <a:p>
            <a:r>
              <a:rPr lang="en-US" sz="2800" dirty="0" smtClean="0">
                <a:solidFill>
                  <a:schemeClr val="bg1"/>
                </a:solidFill>
                <a:latin typeface="Colonna MT" pitchFamily="82" charset="0"/>
              </a:rPr>
              <a:t>Democratic community with full participation</a:t>
            </a:r>
          </a:p>
          <a:p>
            <a:r>
              <a:rPr lang="en-US" sz="2800" dirty="0" smtClean="0">
                <a:solidFill>
                  <a:schemeClr val="bg1"/>
                </a:solidFill>
                <a:latin typeface="Colonna MT" pitchFamily="82" charset="0"/>
              </a:rPr>
              <a:t>Small size</a:t>
            </a:r>
          </a:p>
          <a:p>
            <a:r>
              <a:rPr lang="en-US" sz="2800" dirty="0" smtClean="0">
                <a:solidFill>
                  <a:schemeClr val="bg1"/>
                </a:solidFill>
                <a:latin typeface="Colonna MT" pitchFamily="82" charset="0"/>
              </a:rPr>
              <a:t>Students entrusted with responsibility</a:t>
            </a:r>
          </a:p>
          <a:p>
            <a:r>
              <a:rPr lang="en-US" sz="2800" dirty="0" smtClean="0">
                <a:solidFill>
                  <a:schemeClr val="bg1"/>
                </a:solidFill>
                <a:latin typeface="Colonna MT" pitchFamily="82" charset="0"/>
              </a:rPr>
              <a:t>Consensus rather than “majority rules”</a:t>
            </a:r>
          </a:p>
          <a:p>
            <a:r>
              <a:rPr lang="en-US" sz="2800" dirty="0" smtClean="0">
                <a:solidFill>
                  <a:schemeClr val="bg1"/>
                </a:solidFill>
                <a:latin typeface="Colonna MT" pitchFamily="82" charset="0"/>
              </a:rPr>
              <a:t>Teacher acts as moderator</a:t>
            </a:r>
          </a:p>
        </p:txBody>
      </p:sp>
      <p:pic>
        <p:nvPicPr>
          <p:cNvPr id="2050" name="Picture 2" descr="http://www.visualphotos.com/photo/2x1899177/schoolchildren_sitting_in_a_circle_fan1003243.jpg"/>
          <p:cNvPicPr>
            <a:picLocks noChangeAspect="1" noChangeArrowheads="1"/>
          </p:cNvPicPr>
          <p:nvPr/>
        </p:nvPicPr>
        <p:blipFill rotWithShape="1">
          <a:blip r:embed="rId2">
            <a:extLst>
              <a:ext uri="{28A0092B-C50C-407E-A947-70E740481C1C}">
                <a14:useLocalDpi xmlns:a14="http://schemas.microsoft.com/office/drawing/2010/main" val="0"/>
              </a:ext>
            </a:extLst>
          </a:blip>
          <a:srcRect b="3931"/>
          <a:stretch/>
        </p:blipFill>
        <p:spPr bwMode="auto">
          <a:xfrm>
            <a:off x="304800" y="2667000"/>
            <a:ext cx="3821949" cy="25439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TextBox 3"/>
          <p:cNvSpPr txBox="1"/>
          <p:nvPr/>
        </p:nvSpPr>
        <p:spPr>
          <a:xfrm rot="21266149">
            <a:off x="501666" y="5291651"/>
            <a:ext cx="3849988" cy="169277"/>
          </a:xfrm>
          <a:prstGeom prst="rect">
            <a:avLst/>
          </a:prstGeom>
          <a:noFill/>
        </p:spPr>
        <p:txBody>
          <a:bodyPr wrap="square" rtlCol="0">
            <a:spAutoFit/>
          </a:bodyPr>
          <a:lstStyle/>
          <a:p>
            <a:r>
              <a:rPr lang="en-US" sz="500" dirty="0" smtClean="0">
                <a:solidFill>
                  <a:prstClr val="black"/>
                </a:solidFill>
              </a:rPr>
              <a:t>http://www.visualphotos.com/image/2x1899177/schoolchildren_sitting_in_a_circle</a:t>
            </a:r>
            <a:endParaRPr lang="en-US" sz="500" dirty="0">
              <a:solidFill>
                <a:prstClr val="black"/>
              </a:solidFill>
            </a:endParaRPr>
          </a:p>
        </p:txBody>
      </p:sp>
    </p:spTree>
    <p:extLst>
      <p:ext uri="{BB962C8B-B14F-4D97-AF65-F5344CB8AC3E}">
        <p14:creationId xmlns:p14="http://schemas.microsoft.com/office/powerpoint/2010/main" val="3758031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solidFill>
                  <a:schemeClr val="bg1"/>
                </a:solidFill>
                <a:latin typeface="Colonna MT" pitchFamily="82" charset="0"/>
              </a:rPr>
              <a:t>Stages </a:t>
            </a:r>
            <a:r>
              <a:rPr lang="en-US" dirty="0" smtClean="0">
                <a:solidFill>
                  <a:schemeClr val="bg1"/>
                </a:solidFill>
                <a:latin typeface="Colonna MT" pitchFamily="82" charset="0"/>
              </a:rPr>
              <a:t>are logical</a:t>
            </a:r>
          </a:p>
          <a:p>
            <a:r>
              <a:rPr lang="en-US" dirty="0" smtClean="0">
                <a:solidFill>
                  <a:schemeClr val="bg1"/>
                </a:solidFill>
                <a:latin typeface="Colonna MT" pitchFamily="82" charset="0"/>
              </a:rPr>
              <a:t>“Just Community” schools approach seems a little idealistic </a:t>
            </a:r>
          </a:p>
          <a:p>
            <a:r>
              <a:rPr lang="en-US" dirty="0" smtClean="0">
                <a:solidFill>
                  <a:schemeClr val="bg1"/>
                </a:solidFill>
                <a:latin typeface="Colonna MT" pitchFamily="82" charset="0"/>
              </a:rPr>
              <a:t>Moral education can be controversial</a:t>
            </a:r>
          </a:p>
          <a:p>
            <a:r>
              <a:rPr lang="en-US" dirty="0" smtClean="0">
                <a:solidFill>
                  <a:schemeClr val="bg1"/>
                </a:solidFill>
                <a:latin typeface="Colonna MT" pitchFamily="82" charset="0"/>
              </a:rPr>
              <a:t>Teachers </a:t>
            </a:r>
            <a:r>
              <a:rPr lang="en-US" dirty="0" smtClean="0">
                <a:solidFill>
                  <a:schemeClr val="bg1"/>
                </a:solidFill>
                <a:latin typeface="Colonna MT" pitchFamily="82" charset="0"/>
              </a:rPr>
              <a:t>can have daily/weekly discussion groups</a:t>
            </a:r>
          </a:p>
          <a:p>
            <a:r>
              <a:rPr lang="en-US" dirty="0" smtClean="0">
                <a:solidFill>
                  <a:schemeClr val="bg1"/>
                </a:solidFill>
                <a:latin typeface="Colonna MT" pitchFamily="82" charset="0"/>
              </a:rPr>
              <a:t>Parents can talk with their kids about issues instead of jumping to discipline</a:t>
            </a:r>
          </a:p>
          <a:p>
            <a:endParaRPr lang="en-US" dirty="0"/>
          </a:p>
        </p:txBody>
      </p:sp>
    </p:spTree>
    <p:extLst>
      <p:ext uri="{BB962C8B-B14F-4D97-AF65-F5344CB8AC3E}">
        <p14:creationId xmlns:p14="http://schemas.microsoft.com/office/powerpoint/2010/main" val="2422279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normAutofit/>
          </a:bodyPr>
          <a:lstStyle/>
          <a:p>
            <a:r>
              <a:rPr lang="en-US" sz="1800" dirty="0" smtClean="0">
                <a:solidFill>
                  <a:schemeClr val="bg1"/>
                </a:solidFill>
                <a:latin typeface="Colonna MT" pitchFamily="82" charset="0"/>
              </a:rPr>
              <a:t>At the </a:t>
            </a:r>
            <a:r>
              <a:rPr lang="en-US" sz="1800" dirty="0" smtClean="0">
                <a:solidFill>
                  <a:schemeClr val="bg1"/>
                </a:solidFill>
                <a:latin typeface="Colonna MT" pitchFamily="82" charset="0"/>
              </a:rPr>
              <a:t>pre-conventional </a:t>
            </a:r>
            <a:r>
              <a:rPr lang="en-US" sz="1800" dirty="0" smtClean="0">
                <a:solidFill>
                  <a:schemeClr val="bg1"/>
                </a:solidFill>
                <a:latin typeface="Colonna MT" pitchFamily="82" charset="0"/>
              </a:rPr>
              <a:t>level, what characterizes the child’s reasoning?</a:t>
            </a:r>
          </a:p>
          <a:p>
            <a:pPr lvl="1"/>
            <a:r>
              <a:rPr lang="en-US" sz="1800" dirty="0" smtClean="0">
                <a:solidFill>
                  <a:schemeClr val="bg1"/>
                </a:solidFill>
                <a:latin typeface="Colonna MT" pitchFamily="82" charset="0"/>
              </a:rPr>
              <a:t>Actions are motivated by </a:t>
            </a:r>
            <a:r>
              <a:rPr lang="en-US" sz="1800" dirty="0" smtClean="0">
                <a:solidFill>
                  <a:schemeClr val="bg1"/>
                </a:solidFill>
                <a:latin typeface="Colonna MT" pitchFamily="82" charset="0"/>
              </a:rPr>
              <a:t>self-interest only.</a:t>
            </a:r>
            <a:endParaRPr lang="en-US" sz="1800" dirty="0" smtClean="0">
              <a:solidFill>
                <a:schemeClr val="bg1"/>
              </a:solidFill>
              <a:latin typeface="Colonna MT" pitchFamily="82" charset="0"/>
            </a:endParaRPr>
          </a:p>
          <a:p>
            <a:r>
              <a:rPr lang="en-US" sz="1800" dirty="0" smtClean="0">
                <a:solidFill>
                  <a:schemeClr val="bg1"/>
                </a:solidFill>
                <a:latin typeface="Colonna MT" pitchFamily="82" charset="0"/>
              </a:rPr>
              <a:t>At the conventional level, what characterizes the child’s reasoning?</a:t>
            </a:r>
          </a:p>
          <a:p>
            <a:pPr lvl="1"/>
            <a:r>
              <a:rPr lang="en-US" sz="1800" dirty="0" smtClean="0">
                <a:solidFill>
                  <a:schemeClr val="bg1"/>
                </a:solidFill>
                <a:latin typeface="Colonna MT" pitchFamily="82" charset="0"/>
              </a:rPr>
              <a:t>Children act to please those closest to them.  </a:t>
            </a:r>
          </a:p>
          <a:p>
            <a:r>
              <a:rPr lang="en-US" sz="1800" dirty="0" smtClean="0">
                <a:solidFill>
                  <a:schemeClr val="bg1"/>
                </a:solidFill>
                <a:latin typeface="Colonna MT" pitchFamily="82" charset="0"/>
              </a:rPr>
              <a:t>At the </a:t>
            </a:r>
            <a:r>
              <a:rPr lang="en-US" sz="1800" dirty="0" smtClean="0">
                <a:solidFill>
                  <a:schemeClr val="bg1"/>
                </a:solidFill>
                <a:latin typeface="Colonna MT" pitchFamily="82" charset="0"/>
              </a:rPr>
              <a:t>post-conventional </a:t>
            </a:r>
            <a:r>
              <a:rPr lang="en-US" sz="1800" dirty="0" smtClean="0">
                <a:solidFill>
                  <a:schemeClr val="bg1"/>
                </a:solidFill>
                <a:latin typeface="Colonna MT" pitchFamily="82" charset="0"/>
              </a:rPr>
              <a:t>level, what characterizes the child’s reasoning?</a:t>
            </a:r>
          </a:p>
          <a:p>
            <a:pPr lvl="1"/>
            <a:r>
              <a:rPr lang="en-US" sz="1800" dirty="0" smtClean="0">
                <a:solidFill>
                  <a:schemeClr val="bg1"/>
                </a:solidFill>
                <a:latin typeface="Colonna MT" pitchFamily="82" charset="0"/>
              </a:rPr>
              <a:t>Individuals act in accordance to established rules that protect the common good.</a:t>
            </a:r>
          </a:p>
          <a:p>
            <a:r>
              <a:rPr lang="en-US" sz="1800" dirty="0" smtClean="0">
                <a:solidFill>
                  <a:schemeClr val="bg1"/>
                </a:solidFill>
                <a:latin typeface="Colonna MT" pitchFamily="82" charset="0"/>
              </a:rPr>
              <a:t>What is the role of a teacher in the “just community” schools approach?</a:t>
            </a:r>
          </a:p>
          <a:p>
            <a:pPr lvl="1"/>
            <a:r>
              <a:rPr lang="en-US" sz="1800" dirty="0" smtClean="0">
                <a:solidFill>
                  <a:schemeClr val="bg1"/>
                </a:solidFill>
                <a:latin typeface="Colonna MT" pitchFamily="82" charset="0"/>
              </a:rPr>
              <a:t>A teacher acts a moderator, enforcing the rules and guiding the children to see the holes in their reasoning.</a:t>
            </a:r>
          </a:p>
          <a:p>
            <a:r>
              <a:rPr lang="en-US" sz="1800" dirty="0" smtClean="0">
                <a:solidFill>
                  <a:schemeClr val="bg1"/>
                </a:solidFill>
                <a:latin typeface="Colonna MT" pitchFamily="82" charset="0"/>
              </a:rPr>
              <a:t>What are ways you can promote moral development in children?</a:t>
            </a:r>
          </a:p>
          <a:p>
            <a:pPr lvl="1"/>
            <a:r>
              <a:rPr lang="en-US" sz="1400" dirty="0" smtClean="0">
                <a:solidFill>
                  <a:schemeClr val="bg1"/>
                </a:solidFill>
                <a:latin typeface="Colonna MT" pitchFamily="82" charset="0"/>
              </a:rPr>
              <a:t>Have discussions of acceptable behaviors and why they are acceptable</a:t>
            </a:r>
          </a:p>
          <a:p>
            <a:pPr lvl="1"/>
            <a:r>
              <a:rPr lang="en-US" sz="1400" dirty="0" smtClean="0">
                <a:solidFill>
                  <a:schemeClr val="bg1"/>
                </a:solidFill>
                <a:latin typeface="Colonna MT" pitchFamily="82" charset="0"/>
              </a:rPr>
              <a:t>MODEL good and appropriate behavior</a:t>
            </a:r>
          </a:p>
          <a:p>
            <a:pPr lvl="1"/>
            <a:r>
              <a:rPr lang="en-US" sz="1400" dirty="0" smtClean="0">
                <a:solidFill>
                  <a:schemeClr val="bg1"/>
                </a:solidFill>
                <a:latin typeface="Colonna MT" pitchFamily="82" charset="0"/>
              </a:rPr>
              <a:t>Discuss why good behavior and care of others is so important</a:t>
            </a:r>
            <a:endParaRPr lang="en-US" sz="1400" dirty="0">
              <a:solidFill>
                <a:schemeClr val="bg1"/>
              </a:solidFill>
              <a:latin typeface="Colonna MT" pitchFamily="82" charset="0"/>
            </a:endParaRPr>
          </a:p>
        </p:txBody>
      </p:sp>
    </p:spTree>
    <p:extLst>
      <p:ext uri="{BB962C8B-B14F-4D97-AF65-F5344CB8AC3E}">
        <p14:creationId xmlns:p14="http://schemas.microsoft.com/office/powerpoint/2010/main" val="136712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3"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5" dur="5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66" dur="500"/>
                                        <p:tgtEl>
                                          <p:spTgt spid="3">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3" dur="500" fill="hold"/>
                                        <p:tgtEl>
                                          <p:spTgt spid="3">
                                            <p:txEl>
                                              <p:pRg st="9" end="9"/>
                                            </p:txEl>
                                          </p:spTgt>
                                        </p:tgtEl>
                                        <p:attrNameLst>
                                          <p:attrName>style.rotation</p:attrName>
                                        </p:attrNameLst>
                                      </p:cBhvr>
                                      <p:tavLst>
                                        <p:tav tm="0">
                                          <p:val>
                                            <p:fltVal val="360"/>
                                          </p:val>
                                        </p:tav>
                                        <p:tav tm="100000">
                                          <p:val>
                                            <p:fltVal val="0"/>
                                          </p:val>
                                        </p:tav>
                                      </p:tavLst>
                                    </p:anim>
                                    <p:animEffect transition="in" filter="fade">
                                      <p:cBhvr>
                                        <p:cTn id="74" dur="500"/>
                                        <p:tgtEl>
                                          <p:spTgt spid="3">
                                            <p:txEl>
                                              <p:pRg st="9" end="9"/>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p:cTn id="79"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0" dur="5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1" dur="500" fill="hold"/>
                                        <p:tgtEl>
                                          <p:spTgt spid="3">
                                            <p:txEl>
                                              <p:pRg st="10" end="10"/>
                                            </p:txEl>
                                          </p:spTgt>
                                        </p:tgtEl>
                                        <p:attrNameLst>
                                          <p:attrName>style.rotation</p:attrName>
                                        </p:attrNameLst>
                                      </p:cBhvr>
                                      <p:tavLst>
                                        <p:tav tm="0">
                                          <p:val>
                                            <p:fltVal val="360"/>
                                          </p:val>
                                        </p:tav>
                                        <p:tav tm="100000">
                                          <p:val>
                                            <p:fltVal val="0"/>
                                          </p:val>
                                        </p:tav>
                                      </p:tavLst>
                                    </p:anim>
                                    <p:animEffect transition="in" filter="fade">
                                      <p:cBhvr>
                                        <p:cTn id="82" dur="500"/>
                                        <p:tgtEl>
                                          <p:spTgt spid="3">
                                            <p:txEl>
                                              <p:pRg st="10" end="1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nodeType="clickEffect">
                                  <p:stCondLst>
                                    <p:cond delay="0"/>
                                  </p:stCondLst>
                                  <p:childTnLst>
                                    <p:set>
                                      <p:cBhvr>
                                        <p:cTn id="86" dur="1" fill="hold">
                                          <p:stCondLst>
                                            <p:cond delay="0"/>
                                          </p:stCondLst>
                                        </p:cTn>
                                        <p:tgtEl>
                                          <p:spTgt spid="3">
                                            <p:txEl>
                                              <p:pRg st="11" end="11"/>
                                            </p:txEl>
                                          </p:spTgt>
                                        </p:tgtEl>
                                        <p:attrNameLst>
                                          <p:attrName>style.visibility</p:attrName>
                                        </p:attrNameLst>
                                      </p:cBhvr>
                                      <p:to>
                                        <p:strVal val="visible"/>
                                      </p:to>
                                    </p:set>
                                    <p:anim calcmode="lin" valueType="num">
                                      <p:cBhvr>
                                        <p:cTn id="8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8" dur="5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89" dur="500" fill="hold"/>
                                        <p:tgtEl>
                                          <p:spTgt spid="3">
                                            <p:txEl>
                                              <p:pRg st="11" end="11"/>
                                            </p:txEl>
                                          </p:spTgt>
                                        </p:tgtEl>
                                        <p:attrNameLst>
                                          <p:attrName>style.rotation</p:attrName>
                                        </p:attrNameLst>
                                      </p:cBhvr>
                                      <p:tavLst>
                                        <p:tav tm="0">
                                          <p:val>
                                            <p:fltVal val="360"/>
                                          </p:val>
                                        </p:tav>
                                        <p:tav tm="100000">
                                          <p:val>
                                            <p:fltVal val="0"/>
                                          </p:val>
                                        </p:tav>
                                      </p:tavLst>
                                    </p:anim>
                                    <p:animEffect transition="in" filter="fade">
                                      <p:cBhvr>
                                        <p:cTn id="9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2" y="533400"/>
            <a:ext cx="8839200" cy="1111664"/>
          </a:xfrm>
        </p:spPr>
        <p:txBody>
          <a:bodyPr>
            <a:noAutofit/>
          </a:bodyPr>
          <a:lstStyle/>
          <a:p>
            <a:r>
              <a:rPr lang="en-US" sz="8800" dirty="0" smtClean="0"/>
              <a:t>Bibliography</a:t>
            </a:r>
            <a:r>
              <a:rPr lang="en-US" dirty="0" smtClean="0"/>
              <a:t/>
            </a:r>
            <a:br>
              <a:rPr lang="en-US" dirty="0" smtClean="0"/>
            </a:br>
            <a:endParaRPr lang="en-US" dirty="0"/>
          </a:p>
        </p:txBody>
      </p:sp>
      <p:sp>
        <p:nvSpPr>
          <p:cNvPr id="3" name="TextBox 2"/>
          <p:cNvSpPr txBox="1"/>
          <p:nvPr/>
        </p:nvSpPr>
        <p:spPr>
          <a:xfrm>
            <a:off x="457200" y="1752600"/>
            <a:ext cx="8153400" cy="4801314"/>
          </a:xfrm>
          <a:prstGeom prst="rect">
            <a:avLst/>
          </a:prstGeom>
          <a:noFill/>
        </p:spPr>
        <p:txBody>
          <a:bodyPr wrap="square" rtlCol="0">
            <a:spAutoFit/>
          </a:bodyPr>
          <a:lstStyle/>
          <a:p>
            <a:r>
              <a:rPr lang="en-US" dirty="0" smtClean="0">
                <a:solidFill>
                  <a:schemeClr val="bg1"/>
                </a:solidFill>
                <a:latin typeface="Colonna MT" pitchFamily="82" charset="0"/>
              </a:rPr>
              <a:t>Crain</a:t>
            </a:r>
            <a:r>
              <a:rPr lang="en-US" dirty="0">
                <a:solidFill>
                  <a:schemeClr val="bg1"/>
                </a:solidFill>
                <a:latin typeface="Colonna MT" pitchFamily="82" charset="0"/>
              </a:rPr>
              <a:t>, W C. “Kohlberg’s Stages of Moral Development.” </a:t>
            </a:r>
            <a:r>
              <a:rPr lang="en-US" i="1" dirty="0" err="1">
                <a:solidFill>
                  <a:schemeClr val="bg1"/>
                </a:solidFill>
                <a:latin typeface="Colonna MT" pitchFamily="82" charset="0"/>
              </a:rPr>
              <a:t>plts</a:t>
            </a:r>
            <a:r>
              <a:rPr lang="en-US" dirty="0">
                <a:solidFill>
                  <a:schemeClr val="bg1"/>
                </a:solidFill>
                <a:latin typeface="Colonna MT" pitchFamily="82" charset="0"/>
              </a:rPr>
              <a:t>. </a:t>
            </a:r>
            <a:r>
              <a:rPr lang="en-US" dirty="0" err="1">
                <a:solidFill>
                  <a:schemeClr val="bg1"/>
                </a:solidFill>
                <a:latin typeface="Colonna MT" pitchFamily="82" charset="0"/>
              </a:rPr>
              <a:t>N.p</a:t>
            </a:r>
            <a:r>
              <a:rPr lang="en-US" dirty="0">
                <a:solidFill>
                  <a:schemeClr val="bg1"/>
                </a:solidFill>
                <a:latin typeface="Colonna MT" pitchFamily="82" charset="0"/>
              </a:rPr>
              <a:t>., </a:t>
            </a:r>
            <a:r>
              <a:rPr lang="en-US" dirty="0" err="1">
                <a:solidFill>
                  <a:schemeClr val="bg1"/>
                </a:solidFill>
                <a:latin typeface="Colonna MT" pitchFamily="82" charset="0"/>
              </a:rPr>
              <a:t>n.d.</a:t>
            </a:r>
            <a:r>
              <a:rPr lang="en-US" dirty="0">
                <a:solidFill>
                  <a:schemeClr val="bg1"/>
                </a:solidFill>
                <a:latin typeface="Colonna MT" pitchFamily="82" charset="0"/>
              </a:rPr>
              <a:t> Web. 14 Sept. 2011. &lt;http://faculty.plts.edu/‌</a:t>
            </a:r>
            <a:r>
              <a:rPr lang="en-US" dirty="0" err="1">
                <a:solidFill>
                  <a:schemeClr val="bg1"/>
                </a:solidFill>
                <a:latin typeface="Colonna MT" pitchFamily="82" charset="0"/>
              </a:rPr>
              <a:t>gpence</a:t>
            </a:r>
            <a:r>
              <a:rPr lang="en-US" dirty="0">
                <a:solidFill>
                  <a:schemeClr val="bg1"/>
                </a:solidFill>
                <a:latin typeface="Colonna MT" pitchFamily="82" charset="0"/>
              </a:rPr>
              <a:t>/‌html/‌kohlberg.html&gt;.</a:t>
            </a:r>
          </a:p>
          <a:p>
            <a:r>
              <a:rPr lang="en-US" dirty="0">
                <a:solidFill>
                  <a:schemeClr val="bg1"/>
                </a:solidFill>
                <a:latin typeface="Colonna MT" pitchFamily="82" charset="0"/>
              </a:rPr>
              <a:t>Kohlberg, By Lawrence. “Stages of Moral Development.” </a:t>
            </a:r>
            <a:r>
              <a:rPr lang="en-US" i="1" dirty="0">
                <a:solidFill>
                  <a:schemeClr val="bg1"/>
                </a:solidFill>
                <a:latin typeface="Colonna MT" pitchFamily="82" charset="0"/>
              </a:rPr>
              <a:t>NSS Press </a:t>
            </a:r>
            <a:r>
              <a:rPr lang="en-US" dirty="0">
                <a:solidFill>
                  <a:schemeClr val="bg1"/>
                </a:solidFill>
                <a:latin typeface="Colonna MT" pitchFamily="82" charset="0"/>
              </a:rPr>
              <a:t>. </a:t>
            </a:r>
            <a:r>
              <a:rPr lang="en-US" dirty="0" err="1">
                <a:solidFill>
                  <a:schemeClr val="bg1"/>
                </a:solidFill>
                <a:latin typeface="Colonna MT" pitchFamily="82" charset="0"/>
              </a:rPr>
              <a:t>N.p</a:t>
            </a:r>
            <a:r>
              <a:rPr lang="en-US" dirty="0">
                <a:solidFill>
                  <a:schemeClr val="bg1"/>
                </a:solidFill>
                <a:latin typeface="Colonna MT" pitchFamily="82" charset="0"/>
              </a:rPr>
              <a:t>., </a:t>
            </a:r>
            <a:r>
              <a:rPr lang="en-US" dirty="0" err="1">
                <a:solidFill>
                  <a:schemeClr val="bg1"/>
                </a:solidFill>
                <a:latin typeface="Colonna MT" pitchFamily="82" charset="0"/>
              </a:rPr>
              <a:t>n.d.</a:t>
            </a:r>
            <a:r>
              <a:rPr lang="en-US" dirty="0">
                <a:solidFill>
                  <a:schemeClr val="bg1"/>
                </a:solidFill>
                <a:latin typeface="Colonna MT" pitchFamily="82" charset="0"/>
              </a:rPr>
              <a:t> Web. 15 Sept. 2011. &lt;http://www.nsspress.com/‌</a:t>
            </a:r>
            <a:r>
              <a:rPr lang="en-US" dirty="0" err="1">
                <a:solidFill>
                  <a:schemeClr val="bg1"/>
                </a:solidFill>
                <a:latin typeface="Colonna MT" pitchFamily="82" charset="0"/>
              </a:rPr>
              <a:t>braunwarth_reader</a:t>
            </a:r>
            <a:r>
              <a:rPr lang="en-US" dirty="0">
                <a:solidFill>
                  <a:schemeClr val="bg1"/>
                </a:solidFill>
                <a:latin typeface="Colonna MT" pitchFamily="82" charset="0"/>
              </a:rPr>
              <a:t>/‌sec2-01.htm&gt;.</a:t>
            </a:r>
          </a:p>
          <a:p>
            <a:r>
              <a:rPr lang="en-US" dirty="0">
                <a:solidFill>
                  <a:schemeClr val="bg1"/>
                </a:solidFill>
                <a:latin typeface="Colonna MT" pitchFamily="82" charset="0"/>
              </a:rPr>
              <a:t>Kohlberg, Lawrence. “Lawrence Kohlberg Quotes.” </a:t>
            </a:r>
            <a:r>
              <a:rPr lang="en-US" i="1" dirty="0">
                <a:solidFill>
                  <a:schemeClr val="bg1"/>
                </a:solidFill>
                <a:latin typeface="Colonna MT" pitchFamily="82" charset="0"/>
              </a:rPr>
              <a:t>Brainy Quote</a:t>
            </a:r>
            <a:r>
              <a:rPr lang="en-US" dirty="0">
                <a:solidFill>
                  <a:schemeClr val="bg1"/>
                </a:solidFill>
                <a:latin typeface="Colonna MT" pitchFamily="82" charset="0"/>
              </a:rPr>
              <a:t>. </a:t>
            </a:r>
            <a:r>
              <a:rPr lang="en-US" dirty="0" err="1">
                <a:solidFill>
                  <a:schemeClr val="bg1"/>
                </a:solidFill>
                <a:latin typeface="Colonna MT" pitchFamily="82" charset="0"/>
              </a:rPr>
              <a:t>N.p</a:t>
            </a:r>
            <a:r>
              <a:rPr lang="en-US" dirty="0">
                <a:solidFill>
                  <a:schemeClr val="bg1"/>
                </a:solidFill>
                <a:latin typeface="Colonna MT" pitchFamily="82" charset="0"/>
              </a:rPr>
              <a:t>., 2001-2011. Web. 14 Sept. 2011. &lt;http://www.brainyquote.com/‌quotes/‌authors/‌l/‌lawrence_kohlberg.html&gt;.</a:t>
            </a:r>
          </a:p>
          <a:p>
            <a:r>
              <a:rPr lang="en-US" dirty="0">
                <a:solidFill>
                  <a:schemeClr val="bg1"/>
                </a:solidFill>
                <a:latin typeface="Colonna MT" pitchFamily="82" charset="0"/>
              </a:rPr>
              <a:t>“Kohlberg’s Stages of Moral Development.” </a:t>
            </a:r>
            <a:r>
              <a:rPr lang="en-US" i="1" dirty="0">
                <a:solidFill>
                  <a:schemeClr val="bg1"/>
                </a:solidFill>
                <a:latin typeface="Colonna MT" pitchFamily="82" charset="0"/>
              </a:rPr>
              <a:t>University of Central Florida</a:t>
            </a:r>
            <a:r>
              <a:rPr lang="en-US" dirty="0">
                <a:solidFill>
                  <a:schemeClr val="bg1"/>
                </a:solidFill>
                <a:latin typeface="Colonna MT" pitchFamily="82" charset="0"/>
              </a:rPr>
              <a:t>. </a:t>
            </a:r>
            <a:r>
              <a:rPr lang="en-US" dirty="0" err="1">
                <a:solidFill>
                  <a:schemeClr val="bg1"/>
                </a:solidFill>
                <a:latin typeface="Colonna MT" pitchFamily="82" charset="0"/>
              </a:rPr>
              <a:t>N.p</a:t>
            </a:r>
            <a:r>
              <a:rPr lang="en-US" dirty="0">
                <a:solidFill>
                  <a:schemeClr val="bg1"/>
                </a:solidFill>
                <a:latin typeface="Colonna MT" pitchFamily="82" charset="0"/>
              </a:rPr>
              <a:t>., 9 June 2011. Web. 15 Sept. 2011. &lt;http://pegasus.cc.ucf.edu/‌~</a:t>
            </a:r>
            <a:r>
              <a:rPr lang="en-US" dirty="0" err="1">
                <a:solidFill>
                  <a:schemeClr val="bg1"/>
                </a:solidFill>
                <a:latin typeface="Colonna MT" pitchFamily="82" charset="0"/>
              </a:rPr>
              <a:t>ncoverst</a:t>
            </a:r>
            <a:r>
              <a:rPr lang="en-US" dirty="0">
                <a:solidFill>
                  <a:schemeClr val="bg1"/>
                </a:solidFill>
                <a:latin typeface="Colonna MT" pitchFamily="82" charset="0"/>
              </a:rPr>
              <a:t>/‌Kohlberg’s%20Stages%20of%20Moral%20Development.htm&gt;.</a:t>
            </a:r>
          </a:p>
          <a:p>
            <a:r>
              <a:rPr lang="en-US" dirty="0">
                <a:solidFill>
                  <a:schemeClr val="bg1"/>
                </a:solidFill>
                <a:latin typeface="Colonna MT" pitchFamily="82" charset="0"/>
              </a:rPr>
              <a:t>Long, Robyn, and Roger Thomas. “Lawrence Kohlberg 1927- 1987.” </a:t>
            </a:r>
            <a:r>
              <a:rPr lang="en-US" i="1" dirty="0" err="1">
                <a:solidFill>
                  <a:schemeClr val="bg1"/>
                </a:solidFill>
                <a:latin typeface="Colonna MT" pitchFamily="82" charset="0"/>
              </a:rPr>
              <a:t>Uga</a:t>
            </a:r>
            <a:r>
              <a:rPr lang="en-US" dirty="0">
                <a:solidFill>
                  <a:schemeClr val="bg1"/>
                </a:solidFill>
                <a:latin typeface="Colonna MT" pitchFamily="82" charset="0"/>
              </a:rPr>
              <a:t>. </a:t>
            </a:r>
            <a:r>
              <a:rPr lang="en-US" dirty="0" err="1">
                <a:solidFill>
                  <a:schemeClr val="bg1"/>
                </a:solidFill>
                <a:latin typeface="Colonna MT" pitchFamily="82" charset="0"/>
              </a:rPr>
              <a:t>N.p</a:t>
            </a:r>
            <a:r>
              <a:rPr lang="en-US" dirty="0">
                <a:solidFill>
                  <a:schemeClr val="bg1"/>
                </a:solidFill>
                <a:latin typeface="Colonna MT" pitchFamily="82" charset="0"/>
              </a:rPr>
              <a:t>., </a:t>
            </a:r>
            <a:r>
              <a:rPr lang="en-US" dirty="0" err="1">
                <a:solidFill>
                  <a:schemeClr val="bg1"/>
                </a:solidFill>
                <a:latin typeface="Colonna MT" pitchFamily="82" charset="0"/>
              </a:rPr>
              <a:t>n.d.</a:t>
            </a:r>
            <a:r>
              <a:rPr lang="en-US" dirty="0">
                <a:solidFill>
                  <a:schemeClr val="bg1"/>
                </a:solidFill>
                <a:latin typeface="Colonna MT" pitchFamily="82" charset="0"/>
              </a:rPr>
              <a:t> Web. 14 Sept. 2011. &lt;http://relong.myweb.uga.edu&gt;.</a:t>
            </a:r>
          </a:p>
          <a:p>
            <a:r>
              <a:rPr lang="en-US" dirty="0" err="1">
                <a:solidFill>
                  <a:schemeClr val="bg1"/>
                </a:solidFill>
                <a:latin typeface="Colonna MT" pitchFamily="82" charset="0"/>
              </a:rPr>
              <a:t>Nucci</a:t>
            </a:r>
            <a:r>
              <a:rPr lang="en-US" dirty="0">
                <a:solidFill>
                  <a:schemeClr val="bg1"/>
                </a:solidFill>
                <a:latin typeface="Colonna MT" pitchFamily="82" charset="0"/>
              </a:rPr>
              <a:t>, Larry. “Moral Development and Moral Education: An Overview.” </a:t>
            </a:r>
            <a:r>
              <a:rPr lang="en-US" i="1" dirty="0">
                <a:solidFill>
                  <a:schemeClr val="bg1"/>
                </a:solidFill>
                <a:latin typeface="Colonna MT" pitchFamily="82" charset="0"/>
              </a:rPr>
              <a:t>University of Illinois at Chicago</a:t>
            </a:r>
            <a:r>
              <a:rPr lang="en-US" dirty="0">
                <a:solidFill>
                  <a:schemeClr val="bg1"/>
                </a:solidFill>
                <a:latin typeface="Colonna MT" pitchFamily="82" charset="0"/>
              </a:rPr>
              <a:t>. </a:t>
            </a:r>
            <a:r>
              <a:rPr lang="en-US" dirty="0" err="1">
                <a:solidFill>
                  <a:schemeClr val="bg1"/>
                </a:solidFill>
                <a:latin typeface="Colonna MT" pitchFamily="82" charset="0"/>
              </a:rPr>
              <a:t>N.p</a:t>
            </a:r>
            <a:r>
              <a:rPr lang="en-US" dirty="0">
                <a:solidFill>
                  <a:schemeClr val="bg1"/>
                </a:solidFill>
                <a:latin typeface="Colonna MT" pitchFamily="82" charset="0"/>
              </a:rPr>
              <a:t>., 2 Dec. 2008. Web. 15 Sept. 2011. &lt;http://tigger.uic.edu/‌~</a:t>
            </a:r>
            <a:r>
              <a:rPr lang="en-US" dirty="0" err="1">
                <a:solidFill>
                  <a:schemeClr val="bg1"/>
                </a:solidFill>
                <a:latin typeface="Colonna MT" pitchFamily="82" charset="0"/>
              </a:rPr>
              <a:t>lnucci</a:t>
            </a:r>
            <a:r>
              <a:rPr lang="en-US" dirty="0">
                <a:solidFill>
                  <a:schemeClr val="bg1"/>
                </a:solidFill>
                <a:latin typeface="Colonna MT" pitchFamily="82" charset="0"/>
              </a:rPr>
              <a:t>/‌</a:t>
            </a:r>
            <a:r>
              <a:rPr lang="en-US" dirty="0" err="1">
                <a:solidFill>
                  <a:schemeClr val="bg1"/>
                </a:solidFill>
                <a:latin typeface="Colonna MT" pitchFamily="82" charset="0"/>
              </a:rPr>
              <a:t>MoralEd</a:t>
            </a:r>
            <a:r>
              <a:rPr lang="en-US" dirty="0">
                <a:solidFill>
                  <a:schemeClr val="bg1"/>
                </a:solidFill>
                <a:latin typeface="Colonna MT" pitchFamily="82" charset="0"/>
              </a:rPr>
              <a:t>/‌overview.html&gt;.</a:t>
            </a:r>
          </a:p>
          <a:p>
            <a:endParaRPr lang="en-US" dirty="0"/>
          </a:p>
        </p:txBody>
      </p:sp>
    </p:spTree>
    <p:extLst>
      <p:ext uri="{BB962C8B-B14F-4D97-AF65-F5344CB8AC3E}">
        <p14:creationId xmlns:p14="http://schemas.microsoft.com/office/powerpoint/2010/main" val="2377366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1265238"/>
          </a:xfrm>
        </p:spPr>
        <p:txBody>
          <a:bodyPr>
            <a:normAutofit fontScale="90000"/>
          </a:bodyPr>
          <a:lstStyle/>
          <a:p>
            <a:r>
              <a:rPr lang="en-US" sz="3600" dirty="0" smtClean="0"/>
              <a:t>Level One: Preconventional Morality</a:t>
            </a:r>
            <a:br>
              <a:rPr lang="en-US" sz="3600" dirty="0" smtClean="0"/>
            </a:br>
            <a:r>
              <a:rPr lang="en-US" sz="3600" dirty="0" smtClean="0"/>
              <a:t>Stage one: Obedience and Punishment Orientation</a:t>
            </a:r>
            <a:r>
              <a:rPr lang="en-US" dirty="0" smtClean="0"/>
              <a:t/>
            </a:r>
            <a:br>
              <a:rPr lang="en-US" dirty="0" smtClean="0"/>
            </a:br>
            <a:endParaRPr lang="en-US" dirty="0"/>
          </a:p>
        </p:txBody>
      </p:sp>
      <p:sp>
        <p:nvSpPr>
          <p:cNvPr id="7" name="Content Placeholder 6"/>
          <p:cNvSpPr>
            <a:spLocks noGrp="1"/>
          </p:cNvSpPr>
          <p:nvPr>
            <p:ph sz="half" idx="1"/>
          </p:nvPr>
        </p:nvSpPr>
        <p:spPr>
          <a:xfrm>
            <a:off x="152400" y="1676400"/>
            <a:ext cx="3124200" cy="4525963"/>
          </a:xfrm>
        </p:spPr>
        <p:txBody>
          <a:bodyPr>
            <a:normAutofit/>
          </a:bodyPr>
          <a:lstStyle/>
          <a:p>
            <a:r>
              <a:rPr lang="en-US" dirty="0" smtClean="0">
                <a:solidFill>
                  <a:schemeClr val="bg1"/>
                </a:solidFill>
                <a:latin typeface="Colonna MT" pitchFamily="82" charset="0"/>
              </a:rPr>
              <a:t>Knowledge of set rules</a:t>
            </a:r>
          </a:p>
          <a:p>
            <a:r>
              <a:rPr lang="en-US" dirty="0" smtClean="0">
                <a:solidFill>
                  <a:schemeClr val="bg1"/>
                </a:solidFill>
                <a:latin typeface="Colonna MT" pitchFamily="82" charset="0"/>
              </a:rPr>
              <a:t>Recognize and follow authority</a:t>
            </a:r>
            <a:endParaRPr lang="en-US" dirty="0" smtClean="0">
              <a:solidFill>
                <a:schemeClr val="bg1"/>
              </a:solidFill>
              <a:latin typeface="Colonna MT" pitchFamily="82" charset="0"/>
            </a:endParaRPr>
          </a:p>
          <a:p>
            <a:r>
              <a:rPr lang="en-US" dirty="0" smtClean="0">
                <a:solidFill>
                  <a:schemeClr val="bg1"/>
                </a:solidFill>
                <a:latin typeface="Colonna MT" pitchFamily="82" charset="0"/>
              </a:rPr>
              <a:t>Concerned with consequences</a:t>
            </a:r>
            <a:r>
              <a:rPr lang="en-US" dirty="0">
                <a:solidFill>
                  <a:schemeClr val="bg1"/>
                </a:solidFill>
                <a:latin typeface="Colonna MT" pitchFamily="82" charset="0"/>
              </a:rPr>
              <a:t> </a:t>
            </a:r>
            <a:r>
              <a:rPr lang="en-US" dirty="0" smtClean="0">
                <a:solidFill>
                  <a:schemeClr val="bg1"/>
                </a:solidFill>
                <a:latin typeface="Colonna MT" pitchFamily="82" charset="0"/>
              </a:rPr>
              <a:t>and </a:t>
            </a:r>
            <a:r>
              <a:rPr lang="en-US" dirty="0" smtClean="0">
                <a:solidFill>
                  <a:schemeClr val="bg1"/>
                </a:solidFill>
                <a:latin typeface="Colonna MT" pitchFamily="82" charset="0"/>
              </a:rPr>
              <a:t>punishment</a:t>
            </a:r>
            <a:endParaRPr lang="en-US" dirty="0" smtClean="0">
              <a:solidFill>
                <a:schemeClr val="bg1"/>
              </a:solidFill>
              <a:latin typeface="Colonna MT" pitchFamily="82" charset="0"/>
            </a:endParaRPr>
          </a:p>
          <a:p>
            <a:r>
              <a:rPr lang="en-US" dirty="0" smtClean="0">
                <a:solidFill>
                  <a:schemeClr val="bg1"/>
                </a:solidFill>
                <a:latin typeface="Colonna MT" pitchFamily="82" charset="0"/>
              </a:rPr>
              <a:t>Preconventional thinking</a:t>
            </a:r>
          </a:p>
          <a:p>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700753">
            <a:off x="5390225" y="1879767"/>
            <a:ext cx="3695700" cy="243916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 name="Rectangle 9"/>
          <p:cNvSpPr/>
          <p:nvPr/>
        </p:nvSpPr>
        <p:spPr>
          <a:xfrm>
            <a:off x="152400" y="6434628"/>
            <a:ext cx="4572000" cy="415498"/>
          </a:xfrm>
          <a:prstGeom prst="rect">
            <a:avLst/>
          </a:prstGeom>
        </p:spPr>
        <p:txBody>
          <a:bodyPr>
            <a:spAutoFit/>
          </a:bodyPr>
          <a:lstStyle/>
          <a:p>
            <a:r>
              <a:rPr lang="en-US" sz="1000" dirty="0" smtClean="0">
                <a:solidFill>
                  <a:schemeClr val="bg1"/>
                </a:solidFill>
                <a:latin typeface="Colonna MT" pitchFamily="82" charset="0"/>
              </a:rPr>
              <a:t>http://han-liang.blogspot.com/2011/03/kohlbergs-stages-of-moral-development.html</a:t>
            </a:r>
            <a:endParaRPr lang="en-US" sz="1000" dirty="0">
              <a:solidFill>
                <a:schemeClr val="bg1"/>
              </a:solidFill>
              <a:latin typeface="Colonna MT" pitchFamily="82" charset="0"/>
            </a:endParaRPr>
          </a:p>
        </p:txBody>
      </p:sp>
      <p:pic>
        <p:nvPicPr>
          <p:cNvPr id="8194" name="Picture 2" descr="http://www.legendsofamerica.com/photos-NM-Misc/Truth%20Consequences-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92366">
            <a:off x="3193037" y="1859214"/>
            <a:ext cx="2874443" cy="280720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90391" y="6128654"/>
            <a:ext cx="4572000" cy="276999"/>
          </a:xfrm>
          <a:prstGeom prst="rect">
            <a:avLst/>
          </a:prstGeom>
        </p:spPr>
        <p:txBody>
          <a:bodyPr>
            <a:spAutoFit/>
          </a:bodyPr>
          <a:lstStyle/>
          <a:p>
            <a:r>
              <a:rPr lang="en-US" sz="1200" dirty="0">
                <a:solidFill>
                  <a:schemeClr val="bg1"/>
                </a:solidFill>
                <a:latin typeface="Colonna MT" pitchFamily="82" charset="0"/>
              </a:rPr>
              <a:t>http://www.legendsofamerica.com/nm-truthconsequence.html</a:t>
            </a:r>
          </a:p>
        </p:txBody>
      </p:sp>
      <p:pic>
        <p:nvPicPr>
          <p:cNvPr id="8198" name="Picture 6" descr="http://www.deborahshanetoolbox.com/wp-content/uploads/2010/05/golden-rul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2391" y="4490896"/>
            <a:ext cx="4253009" cy="23472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693689"/>
            <a:ext cx="4572000" cy="430887"/>
          </a:xfrm>
          <a:prstGeom prst="rect">
            <a:avLst/>
          </a:prstGeom>
        </p:spPr>
        <p:txBody>
          <a:bodyPr>
            <a:spAutoFit/>
          </a:bodyPr>
          <a:lstStyle/>
          <a:p>
            <a:r>
              <a:rPr lang="en-US" sz="1050" dirty="0">
                <a:solidFill>
                  <a:schemeClr val="bg1"/>
                </a:solidFill>
                <a:latin typeface="Colonna MT" pitchFamily="82" charset="0"/>
              </a:rPr>
              <a:t>http://www.deborahshanetoolbox.com/wp-content/uploads/2010/05/golden-rule.jpg</a:t>
            </a:r>
          </a:p>
        </p:txBody>
      </p:sp>
    </p:spTree>
    <p:extLst>
      <p:ext uri="{BB962C8B-B14F-4D97-AF65-F5344CB8AC3E}">
        <p14:creationId xmlns:p14="http://schemas.microsoft.com/office/powerpoint/2010/main" val="488204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Stage two: Individualism and Exchange</a:t>
            </a:r>
            <a:endParaRPr lang="en-US" dirty="0"/>
          </a:p>
        </p:txBody>
      </p:sp>
      <p:sp>
        <p:nvSpPr>
          <p:cNvPr id="3" name="Content Placeholder 2"/>
          <p:cNvSpPr>
            <a:spLocks noGrp="1"/>
          </p:cNvSpPr>
          <p:nvPr>
            <p:ph idx="1"/>
          </p:nvPr>
        </p:nvSpPr>
        <p:spPr/>
        <p:txBody>
          <a:bodyPr/>
          <a:lstStyle/>
          <a:p>
            <a:r>
              <a:rPr lang="en-US" sz="2800" dirty="0" smtClean="0">
                <a:solidFill>
                  <a:schemeClr val="bg1"/>
                </a:solidFill>
                <a:latin typeface="Colonna MT" pitchFamily="82" charset="0"/>
              </a:rPr>
              <a:t>Isolated - </a:t>
            </a:r>
            <a:r>
              <a:rPr lang="en-US" sz="2800" dirty="0" smtClean="0">
                <a:solidFill>
                  <a:schemeClr val="bg1"/>
                </a:solidFill>
                <a:latin typeface="Colonna MT" pitchFamily="82" charset="0"/>
              </a:rPr>
              <a:t>individual way of </a:t>
            </a:r>
            <a:r>
              <a:rPr lang="en-US" sz="2800" dirty="0" smtClean="0">
                <a:solidFill>
                  <a:schemeClr val="bg1"/>
                </a:solidFill>
                <a:latin typeface="Colonna MT" pitchFamily="82" charset="0"/>
              </a:rPr>
              <a:t>thinking</a:t>
            </a:r>
          </a:p>
          <a:p>
            <a:r>
              <a:rPr lang="en-US" sz="2800" dirty="0" smtClean="0">
                <a:solidFill>
                  <a:schemeClr val="bg1"/>
                </a:solidFill>
                <a:latin typeface="Colonna MT" pitchFamily="82" charset="0"/>
              </a:rPr>
              <a:t>Start to realize that there is m</a:t>
            </a:r>
            <a:r>
              <a:rPr lang="en-US" sz="2800" dirty="0" smtClean="0">
                <a:solidFill>
                  <a:schemeClr val="bg1"/>
                </a:solidFill>
                <a:latin typeface="Colonna MT" pitchFamily="82" charset="0"/>
              </a:rPr>
              <a:t>ore </a:t>
            </a:r>
            <a:r>
              <a:rPr lang="en-US" sz="2800" dirty="0" smtClean="0">
                <a:solidFill>
                  <a:schemeClr val="bg1"/>
                </a:solidFill>
                <a:latin typeface="Colonna MT" pitchFamily="82" charset="0"/>
              </a:rPr>
              <a:t>than one “right way” of doing things</a:t>
            </a:r>
          </a:p>
          <a:p>
            <a:r>
              <a:rPr lang="en-US" sz="2800" dirty="0" smtClean="0">
                <a:solidFill>
                  <a:schemeClr val="bg1"/>
                </a:solidFill>
                <a:latin typeface="Colonna MT" pitchFamily="82" charset="0"/>
              </a:rPr>
              <a:t>Minimally a</a:t>
            </a:r>
            <a:r>
              <a:rPr lang="en-US" sz="2800" dirty="0" smtClean="0">
                <a:solidFill>
                  <a:schemeClr val="bg1"/>
                </a:solidFill>
                <a:latin typeface="Colonna MT" pitchFamily="82" charset="0"/>
              </a:rPr>
              <a:t>ppreciate different </a:t>
            </a:r>
            <a:r>
              <a:rPr lang="en-US" sz="2800" dirty="0" smtClean="0">
                <a:solidFill>
                  <a:schemeClr val="bg1"/>
                </a:solidFill>
                <a:latin typeface="Colonna MT" pitchFamily="82" charset="0"/>
              </a:rPr>
              <a:t>viewpoints</a:t>
            </a:r>
          </a:p>
          <a:p>
            <a:r>
              <a:rPr lang="en-US" sz="2800" dirty="0" smtClean="0">
                <a:solidFill>
                  <a:schemeClr val="bg1"/>
                </a:solidFill>
                <a:latin typeface="Colonna MT" pitchFamily="82" charset="0"/>
              </a:rPr>
              <a:t>Only does something to get something</a:t>
            </a:r>
            <a:endParaRPr lang="en-US" sz="2800" dirty="0" smtClean="0">
              <a:solidFill>
                <a:schemeClr val="bg1"/>
              </a:solidFill>
              <a:latin typeface="Colonna MT" pitchFamily="82" charset="0"/>
            </a:endParaRPr>
          </a:p>
          <a:p>
            <a:pPr lvl="1"/>
            <a:r>
              <a:rPr lang="en-US" sz="2400" dirty="0" smtClean="0">
                <a:solidFill>
                  <a:schemeClr val="bg1"/>
                </a:solidFill>
                <a:latin typeface="Colonna MT" pitchFamily="82" charset="0"/>
              </a:rPr>
              <a:t>“If you scratch my back, I’ll scratch yours</a:t>
            </a:r>
            <a:r>
              <a:rPr lang="en-US" sz="2400" dirty="0" smtClean="0">
                <a:solidFill>
                  <a:schemeClr val="bg1"/>
                </a:solidFill>
                <a:latin typeface="Colonna MT" pitchFamily="82" charset="0"/>
              </a:rPr>
              <a:t>.”</a:t>
            </a:r>
            <a:endParaRPr lang="en-US" sz="2400" dirty="0" smtClean="0">
              <a:solidFill>
                <a:schemeClr val="bg1"/>
              </a:solidFill>
              <a:latin typeface="Colonna MT" pitchFamily="82" charset="0"/>
            </a:endParaRPr>
          </a:p>
        </p:txBody>
      </p:sp>
      <p:pic>
        <p:nvPicPr>
          <p:cNvPr id="7170" name="Picture 2" descr="http://static.photaki.com/isolated--kid--hands-up-458489.jpg"/>
          <p:cNvPicPr>
            <a:picLocks noChangeAspect="1" noChangeArrowheads="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14246" y="4495800"/>
            <a:ext cx="3634154"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0" y="6623091"/>
            <a:ext cx="4572000" cy="261610"/>
          </a:xfrm>
          <a:prstGeom prst="rect">
            <a:avLst/>
          </a:prstGeom>
        </p:spPr>
        <p:txBody>
          <a:bodyPr>
            <a:spAutoFit/>
          </a:bodyPr>
          <a:lstStyle/>
          <a:p>
            <a:r>
              <a:rPr lang="en-US" sz="1050" dirty="0">
                <a:solidFill>
                  <a:schemeClr val="bg1"/>
                </a:solidFill>
                <a:latin typeface="Colonna MT" pitchFamily="82" charset="0"/>
              </a:rPr>
              <a:t>http://static.photaki.com/isolated--kid--hands-up-458489.jpg</a:t>
            </a:r>
          </a:p>
        </p:txBody>
      </p:sp>
    </p:spTree>
    <p:extLst>
      <p:ext uri="{BB962C8B-B14F-4D97-AF65-F5344CB8AC3E}">
        <p14:creationId xmlns:p14="http://schemas.microsoft.com/office/powerpoint/2010/main" val="4286319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143000"/>
          </a:xfrm>
        </p:spPr>
        <p:txBody>
          <a:bodyPr>
            <a:noAutofit/>
          </a:bodyPr>
          <a:lstStyle/>
          <a:p>
            <a:r>
              <a:rPr lang="en-US" sz="4400" dirty="0" smtClean="0"/>
              <a:t>Level two: Conventional Morality</a:t>
            </a:r>
            <a:br>
              <a:rPr lang="en-US" sz="4400" dirty="0" smtClean="0"/>
            </a:br>
            <a:r>
              <a:rPr lang="en-US" sz="4400" dirty="0" smtClean="0"/>
              <a:t>Stage three: Good Interpersonal Relationships</a:t>
            </a:r>
            <a:endParaRPr lang="en-US" sz="4400" dirty="0"/>
          </a:p>
        </p:txBody>
      </p:sp>
      <p:sp>
        <p:nvSpPr>
          <p:cNvPr id="3" name="Content Placeholder 2"/>
          <p:cNvSpPr>
            <a:spLocks noGrp="1"/>
          </p:cNvSpPr>
          <p:nvPr>
            <p:ph idx="1"/>
          </p:nvPr>
        </p:nvSpPr>
        <p:spPr>
          <a:xfrm>
            <a:off x="0" y="1699418"/>
            <a:ext cx="5029200" cy="4525963"/>
          </a:xfrm>
        </p:spPr>
        <p:txBody>
          <a:bodyPr>
            <a:normAutofit/>
          </a:bodyPr>
          <a:lstStyle/>
          <a:p>
            <a:r>
              <a:rPr lang="en-US" sz="2800" dirty="0" smtClean="0">
                <a:solidFill>
                  <a:schemeClr val="bg1"/>
                </a:solidFill>
                <a:latin typeface="Colonna MT" pitchFamily="82" charset="0"/>
              </a:rPr>
              <a:t>Expectations of one’s family &amp; </a:t>
            </a:r>
            <a:r>
              <a:rPr lang="en-US" sz="2800" dirty="0" smtClean="0">
                <a:solidFill>
                  <a:schemeClr val="bg1"/>
                </a:solidFill>
                <a:latin typeface="Colonna MT" pitchFamily="82" charset="0"/>
              </a:rPr>
              <a:t>community are extremely important</a:t>
            </a:r>
            <a:endParaRPr lang="en-US" sz="2800" dirty="0" smtClean="0">
              <a:solidFill>
                <a:schemeClr val="bg1"/>
              </a:solidFill>
              <a:latin typeface="Colonna MT" pitchFamily="82" charset="0"/>
            </a:endParaRPr>
          </a:p>
          <a:p>
            <a:r>
              <a:rPr lang="en-US" sz="2800" dirty="0" smtClean="0">
                <a:solidFill>
                  <a:schemeClr val="bg1"/>
                </a:solidFill>
                <a:latin typeface="Colonna MT" pitchFamily="82" charset="0"/>
              </a:rPr>
              <a:t>What society expects as “good</a:t>
            </a:r>
            <a:r>
              <a:rPr lang="en-US" sz="2800" dirty="0" smtClean="0">
                <a:solidFill>
                  <a:schemeClr val="bg1"/>
                </a:solidFill>
                <a:latin typeface="Colonna MT" pitchFamily="82" charset="0"/>
              </a:rPr>
              <a:t>” behavior</a:t>
            </a:r>
          </a:p>
          <a:p>
            <a:r>
              <a:rPr lang="en-US" sz="2800" dirty="0" smtClean="0">
                <a:solidFill>
                  <a:schemeClr val="bg1"/>
                </a:solidFill>
                <a:latin typeface="Colonna MT" pitchFamily="82" charset="0"/>
              </a:rPr>
              <a:t>Need for approval </a:t>
            </a:r>
            <a:r>
              <a:rPr lang="en-US" sz="2800" dirty="0" smtClean="0">
                <a:solidFill>
                  <a:schemeClr val="bg1"/>
                </a:solidFill>
                <a:latin typeface="Colonna MT" pitchFamily="82" charset="0"/>
              </a:rPr>
              <a:t>of peers</a:t>
            </a:r>
            <a:endParaRPr lang="en-US" sz="2800" dirty="0">
              <a:solidFill>
                <a:schemeClr val="bg1"/>
              </a:solidFill>
              <a:latin typeface="Colonna MT"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900" y="2362200"/>
            <a:ext cx="4495800" cy="32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4495800" y="6393881"/>
            <a:ext cx="4572000" cy="246221"/>
          </a:xfrm>
          <a:prstGeom prst="rect">
            <a:avLst/>
          </a:prstGeom>
        </p:spPr>
        <p:txBody>
          <a:bodyPr>
            <a:spAutoFit/>
          </a:bodyPr>
          <a:lstStyle/>
          <a:p>
            <a:r>
              <a:rPr lang="en-US" sz="1000" dirty="0" smtClean="0">
                <a:solidFill>
                  <a:schemeClr val="bg1"/>
                </a:solidFill>
                <a:latin typeface="Colonna MT" pitchFamily="82" charset="0"/>
              </a:rPr>
              <a:t>http://www.ehow.co.uk/how_4732368_reward-good-behavior-children-food.html</a:t>
            </a:r>
            <a:endParaRPr lang="en-US" sz="1000" dirty="0">
              <a:solidFill>
                <a:schemeClr val="bg1"/>
              </a:solidFill>
              <a:latin typeface="Colonna MT" pitchFamily="82" charset="0"/>
            </a:endParaRPr>
          </a:p>
        </p:txBody>
      </p:sp>
      <p:pic>
        <p:nvPicPr>
          <p:cNvPr id="6148" name="Picture 4" descr="http://how-to-keep.net/wp-content/uploads/2011/02/how-to-keep-family-bonds.jpg"/>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5400" y="4552244"/>
            <a:ext cx="2895600" cy="23057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19600" y="5924997"/>
            <a:ext cx="4572000" cy="461665"/>
          </a:xfrm>
          <a:prstGeom prst="rect">
            <a:avLst/>
          </a:prstGeom>
        </p:spPr>
        <p:txBody>
          <a:bodyPr>
            <a:spAutoFit/>
          </a:bodyPr>
          <a:lstStyle/>
          <a:p>
            <a:r>
              <a:rPr lang="en-US" sz="1200" dirty="0">
                <a:solidFill>
                  <a:schemeClr val="bg1"/>
                </a:solidFill>
                <a:latin typeface="Colonna MT" pitchFamily="82" charset="0"/>
              </a:rPr>
              <a:t>http://how-to-keep.net/wp-content/uploads/2011/02/how-to-keep-family-bonds.jpg</a:t>
            </a:r>
          </a:p>
        </p:txBody>
      </p:sp>
      <p:sp>
        <p:nvSpPr>
          <p:cNvPr id="7" name="TextBox 6"/>
          <p:cNvSpPr txBox="1"/>
          <p:nvPr/>
        </p:nvSpPr>
        <p:spPr>
          <a:xfrm>
            <a:off x="5181600" y="1676400"/>
            <a:ext cx="3810000" cy="646331"/>
          </a:xfrm>
          <a:prstGeom prst="rect">
            <a:avLst/>
          </a:prstGeom>
          <a:noFill/>
        </p:spPr>
        <p:txBody>
          <a:bodyPr wrap="square" rtlCol="0">
            <a:spAutoFit/>
          </a:bodyPr>
          <a:lstStyle/>
          <a:p>
            <a:r>
              <a:rPr lang="en-US" dirty="0">
                <a:hlinkClick r:id="rId4"/>
              </a:rPr>
              <a:t>http://</a:t>
            </a:r>
            <a:r>
              <a:rPr lang="en-US" dirty="0" smtClean="0">
                <a:hlinkClick r:id="rId4"/>
              </a:rPr>
              <a:t>www.youtube.com/watch?v=riugWInqiaE</a:t>
            </a:r>
            <a:r>
              <a:rPr lang="en-US" dirty="0" smtClean="0"/>
              <a:t> </a:t>
            </a:r>
            <a:endParaRPr lang="en-US" dirty="0"/>
          </a:p>
        </p:txBody>
      </p:sp>
    </p:spTree>
    <p:extLst>
      <p:ext uri="{BB962C8B-B14F-4D97-AF65-F5344CB8AC3E}">
        <p14:creationId xmlns:p14="http://schemas.microsoft.com/office/powerpoint/2010/main" val="1282869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Stage four: Maintaining the Social Order</a:t>
            </a:r>
            <a:endParaRPr lang="en-US" dirty="0"/>
          </a:p>
        </p:txBody>
      </p:sp>
      <p:sp>
        <p:nvSpPr>
          <p:cNvPr id="3" name="Content Placeholder 2"/>
          <p:cNvSpPr>
            <a:spLocks noGrp="1"/>
          </p:cNvSpPr>
          <p:nvPr>
            <p:ph idx="1"/>
          </p:nvPr>
        </p:nvSpPr>
        <p:spPr>
          <a:xfrm>
            <a:off x="228600" y="2133600"/>
            <a:ext cx="3048000" cy="4525963"/>
          </a:xfrm>
        </p:spPr>
        <p:txBody>
          <a:bodyPr>
            <a:normAutofit lnSpcReduction="10000"/>
          </a:bodyPr>
          <a:lstStyle/>
          <a:p>
            <a:r>
              <a:rPr lang="en-US" sz="2800" dirty="0" smtClean="0">
                <a:solidFill>
                  <a:schemeClr val="bg1"/>
                </a:solidFill>
                <a:latin typeface="Colonna MT" pitchFamily="82" charset="0"/>
              </a:rPr>
              <a:t>Makes moral decisions based on society</a:t>
            </a:r>
          </a:p>
          <a:p>
            <a:r>
              <a:rPr lang="en-US" sz="2800" dirty="0" smtClean="0">
                <a:solidFill>
                  <a:schemeClr val="bg1"/>
                </a:solidFill>
                <a:latin typeface="Colonna MT" pitchFamily="82" charset="0"/>
              </a:rPr>
              <a:t>Maintaining social order</a:t>
            </a:r>
          </a:p>
          <a:p>
            <a:r>
              <a:rPr lang="en-US" sz="2800" dirty="0" smtClean="0">
                <a:solidFill>
                  <a:schemeClr val="bg1"/>
                </a:solidFill>
                <a:latin typeface="Colonna MT" pitchFamily="82" charset="0"/>
              </a:rPr>
              <a:t>Obeying </a:t>
            </a:r>
            <a:r>
              <a:rPr lang="en-US" sz="2800" dirty="0" smtClean="0">
                <a:solidFill>
                  <a:schemeClr val="bg1"/>
                </a:solidFill>
                <a:latin typeface="Colonna MT" pitchFamily="82" charset="0"/>
              </a:rPr>
              <a:t>laws because it’s what makes society function properly</a:t>
            </a:r>
            <a:endParaRPr lang="en-US" sz="2800" dirty="0" smtClean="0">
              <a:solidFill>
                <a:schemeClr val="bg1"/>
              </a:solidFill>
              <a:latin typeface="Colonna MT" pitchFamily="82" charset="0"/>
            </a:endParaRPr>
          </a:p>
          <a:p>
            <a:endParaRPr lang="en-US" dirty="0"/>
          </a:p>
        </p:txBody>
      </p:sp>
      <p:pic>
        <p:nvPicPr>
          <p:cNvPr id="1026" name="Picture 2" descr="http://ed101.bu.edu/StudentDoc/current/ED101sp09/rebeccas/police%20cartoon.gif"/>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096000" y="1828800"/>
            <a:ext cx="2873222" cy="3474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4" name="Picture 2" descr="http://www.ideachampions.com/weblogs/decision-making-process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0329" y="3428999"/>
            <a:ext cx="3217624" cy="2937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3842132" y="6366831"/>
            <a:ext cx="5307376" cy="538609"/>
          </a:xfrm>
          <a:prstGeom prst="rect">
            <a:avLst/>
          </a:prstGeom>
        </p:spPr>
        <p:txBody>
          <a:bodyPr wrap="square">
            <a:spAutoFit/>
          </a:bodyPr>
          <a:lstStyle/>
          <a:p>
            <a:r>
              <a:rPr lang="en-US" sz="1100" dirty="0">
                <a:latin typeface="Colonna MT" pitchFamily="82" charset="0"/>
                <a:hlinkClick r:id="rId4"/>
              </a:rPr>
              <a:t>http://</a:t>
            </a:r>
            <a:r>
              <a:rPr lang="en-US" sz="1100" dirty="0" smtClean="0">
                <a:latin typeface="Colonna MT" pitchFamily="82" charset="0"/>
                <a:hlinkClick r:id="rId4"/>
              </a:rPr>
              <a:t>www.ideachampions.com/weblogs/archives/2010/03/a_good_decision.shtml</a:t>
            </a:r>
            <a:endParaRPr lang="en-US" sz="1100" dirty="0" smtClean="0">
              <a:latin typeface="Colonna MT" pitchFamily="82" charset="0"/>
            </a:endParaRPr>
          </a:p>
          <a:p>
            <a:endParaRPr lang="en-US" dirty="0"/>
          </a:p>
        </p:txBody>
      </p:sp>
    </p:spTree>
    <p:extLst>
      <p:ext uri="{BB962C8B-B14F-4D97-AF65-F5344CB8AC3E}">
        <p14:creationId xmlns:p14="http://schemas.microsoft.com/office/powerpoint/2010/main" val="3816938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Level three: Post conventional Morality</a:t>
            </a:r>
            <a:br>
              <a:rPr lang="en-US" sz="4400" dirty="0" smtClean="0"/>
            </a:br>
            <a:r>
              <a:rPr lang="en-US" sz="4400" dirty="0" smtClean="0"/>
              <a:t>Stage five: Social Contract and Individual Rights</a:t>
            </a:r>
            <a:endParaRPr lang="en-US" sz="4400" dirty="0"/>
          </a:p>
        </p:txBody>
      </p:sp>
      <p:sp>
        <p:nvSpPr>
          <p:cNvPr id="3" name="Content Placeholder 2"/>
          <p:cNvSpPr>
            <a:spLocks noGrp="1"/>
          </p:cNvSpPr>
          <p:nvPr>
            <p:ph idx="1"/>
          </p:nvPr>
        </p:nvSpPr>
        <p:spPr>
          <a:xfrm>
            <a:off x="204730" y="2025271"/>
            <a:ext cx="4114800" cy="4525963"/>
          </a:xfrm>
        </p:spPr>
        <p:txBody>
          <a:bodyPr/>
          <a:lstStyle/>
          <a:p>
            <a:r>
              <a:rPr lang="en-US" dirty="0" smtClean="0">
                <a:solidFill>
                  <a:schemeClr val="bg1"/>
                </a:solidFill>
                <a:latin typeface="Colonna MT" pitchFamily="82" charset="0"/>
              </a:rPr>
              <a:t>Think about society in a theoretical way</a:t>
            </a:r>
          </a:p>
          <a:p>
            <a:r>
              <a:rPr lang="en-US" dirty="0" smtClean="0">
                <a:solidFill>
                  <a:schemeClr val="bg1"/>
                </a:solidFill>
                <a:latin typeface="Colonna MT" pitchFamily="82" charset="0"/>
              </a:rPr>
              <a:t>Rights and values of </a:t>
            </a:r>
            <a:r>
              <a:rPr lang="en-US" dirty="0" smtClean="0">
                <a:solidFill>
                  <a:schemeClr val="bg1"/>
                </a:solidFill>
                <a:latin typeface="Colonna MT" pitchFamily="82" charset="0"/>
              </a:rPr>
              <a:t>societies are more important than self</a:t>
            </a:r>
            <a:endParaRPr lang="en-US" dirty="0" smtClean="0">
              <a:solidFill>
                <a:schemeClr val="bg1"/>
              </a:solidFill>
              <a:latin typeface="Colonna MT" pitchFamily="82" charset="0"/>
            </a:endParaRPr>
          </a:p>
          <a:p>
            <a:r>
              <a:rPr lang="en-US" dirty="0" smtClean="0">
                <a:solidFill>
                  <a:schemeClr val="bg1"/>
                </a:solidFill>
                <a:latin typeface="Colonna MT" pitchFamily="82" charset="0"/>
              </a:rPr>
              <a:t>See changes can be made to rules to benefit their society </a:t>
            </a:r>
          </a:p>
          <a:p>
            <a:r>
              <a:rPr lang="en-US" dirty="0" smtClean="0">
                <a:solidFill>
                  <a:schemeClr val="bg1"/>
                </a:solidFill>
                <a:latin typeface="Colonna MT" pitchFamily="82" charset="0"/>
              </a:rPr>
              <a:t>Right actions can be a matter of personal values and opinions</a:t>
            </a:r>
          </a:p>
          <a:p>
            <a:endParaRPr lang="en-US" dirty="0" smtClean="0"/>
          </a:p>
          <a:p>
            <a:endParaRPr lang="en-US" dirty="0" smtClean="0"/>
          </a:p>
          <a:p>
            <a:endParaRPr lang="en-US" dirty="0"/>
          </a:p>
        </p:txBody>
      </p:sp>
      <p:sp>
        <p:nvSpPr>
          <p:cNvPr id="4" name="Rectangle 3"/>
          <p:cNvSpPr/>
          <p:nvPr/>
        </p:nvSpPr>
        <p:spPr>
          <a:xfrm>
            <a:off x="-2" y="6348040"/>
            <a:ext cx="3709013" cy="261610"/>
          </a:xfrm>
          <a:prstGeom prst="rect">
            <a:avLst/>
          </a:prstGeom>
        </p:spPr>
        <p:txBody>
          <a:bodyPr wrap="square">
            <a:spAutoFit/>
          </a:bodyPr>
          <a:lstStyle/>
          <a:p>
            <a:r>
              <a:rPr lang="en-US" sz="1050" dirty="0">
                <a:solidFill>
                  <a:schemeClr val="bg1"/>
                </a:solidFill>
                <a:latin typeface="Colonna MT" pitchFamily="82" charset="0"/>
              </a:rPr>
              <a:t>http://math.pppst.com/problemsolving.html</a:t>
            </a:r>
          </a:p>
        </p:txBody>
      </p:sp>
      <p:pic>
        <p:nvPicPr>
          <p:cNvPr id="4100" name="Picture 4" descr="maths problems  Simple Mathematical Trick    logical thinki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200" y="3581400"/>
            <a:ext cx="2971800" cy="332227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t2.gstatic.com/images?q=tbn:ANd9GcQLdKf9_MKxQkYJAo9BCqd8Q1g-2OfJ3lAsTOASNR8oIgqYMi7-tlOrhJjmzQ"/>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3458" y="1518140"/>
            <a:ext cx="2286000" cy="37243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565119"/>
            <a:ext cx="6656026" cy="338554"/>
          </a:xfrm>
          <a:prstGeom prst="rect">
            <a:avLst/>
          </a:prstGeom>
        </p:spPr>
        <p:txBody>
          <a:bodyPr wrap="square">
            <a:spAutoFit/>
          </a:bodyPr>
          <a:lstStyle/>
          <a:p>
            <a:r>
              <a:rPr lang="en-US" sz="800" dirty="0">
                <a:solidFill>
                  <a:schemeClr val="bg1"/>
                </a:solidFill>
                <a:latin typeface="Colonna MT" pitchFamily="82" charset="0"/>
              </a:rPr>
              <a:t>http://10.104.1.249/block/restricted.html?fn=HS&amp;fp=6&amp;ip=10.161.142.145&amp;ibip=10.104.1.229&amp;ldu=0&amp;re=0&amp;bu=funyug.com/wp-content/uploads/2011/06/animatedthinkingcap.gif&amp;bc=Website%20contains%20prohibited%20Friendship%20content.</a:t>
            </a:r>
          </a:p>
        </p:txBody>
      </p:sp>
    </p:spTree>
    <p:extLst>
      <p:ext uri="{BB962C8B-B14F-4D97-AF65-F5344CB8AC3E}">
        <p14:creationId xmlns:p14="http://schemas.microsoft.com/office/powerpoint/2010/main" val="1910946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Stage six: Universal Principles</a:t>
            </a:r>
            <a:endParaRPr lang="en-US" sz="6000" b="1" dirty="0"/>
          </a:p>
        </p:txBody>
      </p:sp>
      <p:sp>
        <p:nvSpPr>
          <p:cNvPr id="3" name="Content Placeholder 2"/>
          <p:cNvSpPr>
            <a:spLocks noGrp="1"/>
          </p:cNvSpPr>
          <p:nvPr>
            <p:ph idx="1"/>
          </p:nvPr>
        </p:nvSpPr>
        <p:spPr>
          <a:xfrm>
            <a:off x="457200" y="1600201"/>
            <a:ext cx="8077200" cy="2971799"/>
          </a:xfrm>
        </p:spPr>
        <p:txBody>
          <a:bodyPr>
            <a:normAutofit/>
          </a:bodyPr>
          <a:lstStyle/>
          <a:p>
            <a:r>
              <a:rPr lang="en-US" sz="2800" dirty="0" smtClean="0">
                <a:solidFill>
                  <a:schemeClr val="bg1"/>
                </a:solidFill>
                <a:latin typeface="Colonna MT" pitchFamily="82" charset="0"/>
              </a:rPr>
              <a:t>Make decisions based on their conscience </a:t>
            </a:r>
          </a:p>
          <a:p>
            <a:r>
              <a:rPr lang="en-US" sz="2800" dirty="0" smtClean="0">
                <a:solidFill>
                  <a:schemeClr val="bg1"/>
                </a:solidFill>
                <a:latin typeface="Colonna MT" pitchFamily="82" charset="0"/>
              </a:rPr>
              <a:t>Self-ethics – what’s right for all</a:t>
            </a:r>
            <a:endParaRPr lang="en-US" sz="2800" dirty="0" smtClean="0">
              <a:solidFill>
                <a:schemeClr val="bg1"/>
              </a:solidFill>
              <a:latin typeface="Colonna MT" pitchFamily="82" charset="0"/>
            </a:endParaRPr>
          </a:p>
          <a:p>
            <a:r>
              <a:rPr lang="en-US" sz="2800" dirty="0" smtClean="0">
                <a:solidFill>
                  <a:schemeClr val="bg1"/>
                </a:solidFill>
                <a:latin typeface="Colonna MT" pitchFamily="82" charset="0"/>
              </a:rPr>
              <a:t>Believe in fairness and justice</a:t>
            </a:r>
          </a:p>
          <a:p>
            <a:r>
              <a:rPr lang="en-US" sz="2800" dirty="0" smtClean="0">
                <a:solidFill>
                  <a:schemeClr val="bg1"/>
                </a:solidFill>
                <a:latin typeface="Colonna MT" pitchFamily="82" charset="0"/>
              </a:rPr>
              <a:t>Make sure everyone benefits and no one is left out or hurt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920" y="4208308"/>
            <a:ext cx="3081280" cy="2289180"/>
          </a:xfrm>
          <a:prstGeom prst="rect">
            <a:avLst/>
          </a:prstGeom>
          <a:ln w="228600" cap="sq" cmpd="thickThin">
            <a:solidFill>
              <a:schemeClr val="accent6">
                <a:lumMod val="50000"/>
              </a:schemeClr>
            </a:solidFill>
            <a:prstDash val="solid"/>
            <a:miter lim="800000"/>
          </a:ln>
          <a:effectLst>
            <a:innerShdw blurRad="76200">
              <a:srgbClr val="000000"/>
            </a:innerShdw>
          </a:effectLst>
        </p:spPr>
      </p:pic>
      <p:sp>
        <p:nvSpPr>
          <p:cNvPr id="6" name="Rectangle 5"/>
          <p:cNvSpPr/>
          <p:nvPr/>
        </p:nvSpPr>
        <p:spPr>
          <a:xfrm>
            <a:off x="5334000" y="6458124"/>
            <a:ext cx="3597466" cy="338554"/>
          </a:xfrm>
          <a:prstGeom prst="rect">
            <a:avLst/>
          </a:prstGeom>
        </p:spPr>
        <p:txBody>
          <a:bodyPr wrap="square">
            <a:spAutoFit/>
          </a:bodyPr>
          <a:lstStyle/>
          <a:p>
            <a:r>
              <a:rPr lang="en-US" sz="800" dirty="0" smtClean="0">
                <a:solidFill>
                  <a:schemeClr val="bg1"/>
                </a:solidFill>
                <a:latin typeface="Colonna MT" pitchFamily="82" charset="0"/>
              </a:rPr>
              <a:t>http://www.naswil.org/news/networker/featured/self-care-an-ethical-responsibility/</a:t>
            </a:r>
            <a:endParaRPr lang="en-US" sz="800" dirty="0">
              <a:solidFill>
                <a:schemeClr val="bg1"/>
              </a:solidFill>
              <a:latin typeface="Colonna MT" pitchFamily="82" charset="0"/>
            </a:endParaRPr>
          </a:p>
        </p:txBody>
      </p:sp>
      <p:pic>
        <p:nvPicPr>
          <p:cNvPr id="2050" name="Picture 2" descr="http://www.thestrengthsfoundation.org/wp-content/uploads/2010/12/Scales-of-justi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224452"/>
            <a:ext cx="3429000" cy="2326821"/>
          </a:xfrm>
          <a:prstGeom prst="rect">
            <a:avLst/>
          </a:prstGeom>
          <a:ln w="228600" cap="sq" cmpd="thickThin">
            <a:solidFill>
              <a:schemeClr val="accent6">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262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Summary of the six stages</a:t>
            </a:r>
            <a:endParaRPr lang="en-US" sz="8000" dirty="0"/>
          </a:p>
        </p:txBody>
      </p:sp>
      <p:sp>
        <p:nvSpPr>
          <p:cNvPr id="3" name="Content Placeholder 2"/>
          <p:cNvSpPr>
            <a:spLocks noGrp="1"/>
          </p:cNvSpPr>
          <p:nvPr>
            <p:ph idx="1"/>
          </p:nvPr>
        </p:nvSpPr>
        <p:spPr>
          <a:xfrm>
            <a:off x="990600" y="1652849"/>
            <a:ext cx="6781800" cy="4525963"/>
          </a:xfrm>
        </p:spPr>
        <p:txBody>
          <a:bodyPr>
            <a:normAutofit/>
          </a:bodyPr>
          <a:lstStyle/>
          <a:p>
            <a:pPr algn="ctr"/>
            <a:r>
              <a:rPr lang="en-US" dirty="0" smtClean="0">
                <a:solidFill>
                  <a:schemeClr val="bg1"/>
                </a:solidFill>
                <a:latin typeface="Colonna MT" pitchFamily="82" charset="0"/>
              </a:rPr>
              <a:t>Stage one: right &amp; wrong</a:t>
            </a:r>
          </a:p>
          <a:p>
            <a:pPr algn="ctr"/>
            <a:r>
              <a:rPr lang="en-US" dirty="0" smtClean="0">
                <a:solidFill>
                  <a:schemeClr val="bg1"/>
                </a:solidFill>
                <a:latin typeface="Colonna MT" pitchFamily="82" charset="0"/>
              </a:rPr>
              <a:t>Stage two: see everyone has their own opinions and there is more than one right side</a:t>
            </a:r>
          </a:p>
          <a:p>
            <a:pPr algn="ctr"/>
            <a:r>
              <a:rPr lang="en-US" dirty="0" smtClean="0">
                <a:solidFill>
                  <a:schemeClr val="bg1"/>
                </a:solidFill>
                <a:latin typeface="Colonna MT" pitchFamily="82" charset="0"/>
              </a:rPr>
              <a:t>Stage three: </a:t>
            </a:r>
            <a:r>
              <a:rPr lang="en-US" dirty="0" smtClean="0">
                <a:solidFill>
                  <a:schemeClr val="bg1"/>
                </a:solidFill>
                <a:latin typeface="Colonna MT" pitchFamily="82" charset="0"/>
              </a:rPr>
              <a:t>being a good </a:t>
            </a:r>
            <a:r>
              <a:rPr lang="en-US" dirty="0" smtClean="0">
                <a:solidFill>
                  <a:schemeClr val="bg1"/>
                </a:solidFill>
                <a:latin typeface="Colonna MT" pitchFamily="82" charset="0"/>
              </a:rPr>
              <a:t>person in society</a:t>
            </a:r>
          </a:p>
          <a:p>
            <a:pPr algn="ctr"/>
            <a:r>
              <a:rPr lang="en-US" dirty="0" smtClean="0">
                <a:solidFill>
                  <a:schemeClr val="bg1"/>
                </a:solidFill>
                <a:latin typeface="Colonna MT" pitchFamily="82" charset="0"/>
              </a:rPr>
              <a:t>Stage four: obeying laws to maintain good society</a:t>
            </a:r>
          </a:p>
          <a:p>
            <a:pPr algn="ctr"/>
            <a:r>
              <a:rPr lang="en-US" dirty="0" smtClean="0">
                <a:solidFill>
                  <a:schemeClr val="bg1"/>
                </a:solidFill>
                <a:latin typeface="Colonna MT" pitchFamily="82" charset="0"/>
              </a:rPr>
              <a:t>Stage five: basic rights of individuals</a:t>
            </a:r>
          </a:p>
          <a:p>
            <a:pPr algn="ctr"/>
            <a:r>
              <a:rPr lang="en-US" dirty="0" smtClean="0">
                <a:solidFill>
                  <a:schemeClr val="bg1"/>
                </a:solidFill>
                <a:latin typeface="Colonna MT" pitchFamily="82" charset="0"/>
              </a:rPr>
              <a:t>Stage six: equality for all</a:t>
            </a:r>
            <a:endParaRPr lang="en-US" dirty="0">
              <a:solidFill>
                <a:schemeClr val="bg1"/>
              </a:solidFill>
              <a:latin typeface="Colonna MT" pitchFamily="82" charset="0"/>
            </a:endParaRPr>
          </a:p>
        </p:txBody>
      </p:sp>
      <p:sp>
        <p:nvSpPr>
          <p:cNvPr id="4" name="Rectangle 3"/>
          <p:cNvSpPr/>
          <p:nvPr/>
        </p:nvSpPr>
        <p:spPr>
          <a:xfrm>
            <a:off x="7162800" y="6286577"/>
            <a:ext cx="2133600" cy="553998"/>
          </a:xfrm>
          <a:prstGeom prst="rect">
            <a:avLst/>
          </a:prstGeom>
        </p:spPr>
        <p:txBody>
          <a:bodyPr wrap="square">
            <a:spAutoFit/>
          </a:bodyPr>
          <a:lstStyle/>
          <a:p>
            <a:r>
              <a:rPr lang="en-US" sz="1000" dirty="0">
                <a:solidFill>
                  <a:schemeClr val="bg1"/>
                </a:solidFill>
                <a:latin typeface="Colonna MT" pitchFamily="82" charset="0"/>
              </a:rPr>
              <a:t>http://www.rollbackcampaign.org/images/areas/143/NCRCR%20Equality%20Logo%20wLtrsCROPPED.gif</a:t>
            </a:r>
          </a:p>
        </p:txBody>
      </p:sp>
      <p:pic>
        <p:nvPicPr>
          <p:cNvPr id="5122" name="Picture 2" descr="http://www.rollbackcampaign.org/images/areas/143/NCRCR%20Equality%20Logo%20wLtrsCROPPED.gif"/>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38300" y="4984565"/>
            <a:ext cx="5524500" cy="185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734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n w="18415" cmpd="sng">
                  <a:solidFill>
                    <a:srgbClr val="FFFFFF"/>
                  </a:solidFill>
                  <a:prstDash val="solid"/>
                </a:ln>
                <a:hlinkClick r:id="rId2"/>
              </a:rPr>
              <a:t>Stages </a:t>
            </a:r>
            <a:endParaRPr lang="en-US" sz="7200" dirty="0">
              <a:ln w="18415" cmpd="sng">
                <a:solidFill>
                  <a:srgbClr val="FFFFFF"/>
                </a:solidFill>
                <a:prstDash val="solid"/>
              </a:ln>
              <a:hlinkClick r:id="rId2"/>
            </a:endParaRPr>
          </a:p>
        </p:txBody>
      </p:sp>
      <p:pic>
        <p:nvPicPr>
          <p:cNvPr id="3"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811" t="8198" r="23773" b="10812"/>
          <a:stretch/>
        </p:blipFill>
        <p:spPr bwMode="auto">
          <a:xfrm>
            <a:off x="533400" y="1600199"/>
            <a:ext cx="7848600" cy="5140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788" y="6488668"/>
            <a:ext cx="3657600" cy="338554"/>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http://www.usefulcharts.com/psychology/kohlberg-stages-of-moral-development.html</a:t>
            </a:r>
          </a:p>
        </p:txBody>
      </p:sp>
    </p:spTree>
    <p:extLst>
      <p:ext uri="{BB962C8B-B14F-4D97-AF65-F5344CB8AC3E}">
        <p14:creationId xmlns:p14="http://schemas.microsoft.com/office/powerpoint/2010/main" val="38277314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1_Decatur">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176</TotalTime>
  <Words>753</Words>
  <Application>Microsoft Office PowerPoint</Application>
  <PresentationFormat>On-screen Show (4:3)</PresentationFormat>
  <Paragraphs>89</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Decatur</vt:lpstr>
      <vt:lpstr>1_Decatur</vt:lpstr>
      <vt:lpstr>Lawrence Kohlberg </vt:lpstr>
      <vt:lpstr>Level One: Preconventional Morality Stage one: Obedience and Punishment Orientation </vt:lpstr>
      <vt:lpstr>Stage two: Individualism and Exchange</vt:lpstr>
      <vt:lpstr>Level two: Conventional Morality Stage three: Good Interpersonal Relationships</vt:lpstr>
      <vt:lpstr>Stage four: Maintaining the Social Order</vt:lpstr>
      <vt:lpstr>Level three: Post conventional Morality Stage five: Social Contract and Individual Rights</vt:lpstr>
      <vt:lpstr>Stage six: Universal Principles</vt:lpstr>
      <vt:lpstr>Summary of the six stages</vt:lpstr>
      <vt:lpstr>Stages </vt:lpstr>
      <vt:lpstr>“Just Community” Schools Approach</vt:lpstr>
      <vt:lpstr>Conclusion</vt:lpstr>
      <vt:lpstr>Review Questions</vt:lpstr>
      <vt:lpstr>Bibliography </vt:lpstr>
    </vt:vector>
  </TitlesOfParts>
  <Company>Central Bucks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Haas</dc:creator>
  <cp:lastModifiedBy>HOWARD, BETH</cp:lastModifiedBy>
  <cp:revision>51</cp:revision>
  <cp:lastPrinted>2011-09-16T14:30:26Z</cp:lastPrinted>
  <dcterms:created xsi:type="dcterms:W3CDTF">2011-09-14T14:11:04Z</dcterms:created>
  <dcterms:modified xsi:type="dcterms:W3CDTF">2011-12-05T13:26:14Z</dcterms:modified>
</cp:coreProperties>
</file>